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72" r:id="rId3"/>
    <p:sldId id="257" r:id="rId4"/>
    <p:sldId id="271"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5" r:id="rId45"/>
    <p:sldId id="314" r:id="rId46"/>
    <p:sldId id="316" r:id="rId47"/>
    <p:sldId id="317" r:id="rId48"/>
    <p:sldId id="318" r:id="rId49"/>
    <p:sldId id="319" r:id="rId50"/>
    <p:sldId id="320" r:id="rId51"/>
    <p:sldId id="321" r:id="rId52"/>
    <p:sldId id="322" r:id="rId53"/>
    <p:sldId id="323" r:id="rId54"/>
    <p:sldId id="324" r:id="rId55"/>
    <p:sldId id="325" r:id="rId56"/>
    <p:sldId id="32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8" d="100"/>
          <a:sy n="108" d="100"/>
        </p:scale>
        <p:origin x="7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Projects\University\Year%202%20Semester%201\CMPG%20213\Group%20Project\Requirements\09-03.%20Questionnare%20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5A5-4A74-AF77-8AD7A107B1BA}"/>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5A5-4A74-AF77-8AD7A107B1BA}"/>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5A5-4A74-AF77-8AD7A107B1BA}"/>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5A5-4A74-AF77-8AD7A107B1BA}"/>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5A5-4A74-AF77-8AD7A107B1BA}"/>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Sheet1!$D$31:$D$35</c:f>
              <c:numCache>
                <c:formatCode>General</c:formatCode>
                <c:ptCount val="5"/>
                <c:pt idx="0">
                  <c:v>5</c:v>
                </c:pt>
                <c:pt idx="1">
                  <c:v>2</c:v>
                </c:pt>
                <c:pt idx="2">
                  <c:v>0</c:v>
                </c:pt>
                <c:pt idx="3">
                  <c:v>0</c:v>
                </c:pt>
                <c:pt idx="4">
                  <c:v>0</c:v>
                </c:pt>
              </c:numCache>
            </c:numRef>
          </c:val>
          <c:extLst>
            <c:ext xmlns:c16="http://schemas.microsoft.com/office/drawing/2014/chart" uri="{C3380CC4-5D6E-409C-BE32-E72D297353CC}">
              <c16:uniqueId val="{0000000A-15A5-4A74-AF77-8AD7A107B1BA}"/>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CEC-4B2D-A331-508B700E73F5}"/>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CEC-4B2D-A331-508B700E73F5}"/>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CEC-4B2D-A331-508B700E73F5}"/>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CEC-4B2D-A331-508B700E73F5}"/>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CEC-4B2D-A331-508B700E73F5}"/>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Sheet1!$D$199:$D$203</c:f>
              <c:numCache>
                <c:formatCode>General</c:formatCode>
                <c:ptCount val="5"/>
                <c:pt idx="0">
                  <c:v>0</c:v>
                </c:pt>
                <c:pt idx="1">
                  <c:v>0</c:v>
                </c:pt>
                <c:pt idx="2">
                  <c:v>2</c:v>
                </c:pt>
                <c:pt idx="3">
                  <c:v>2</c:v>
                </c:pt>
                <c:pt idx="4">
                  <c:v>3</c:v>
                </c:pt>
              </c:numCache>
            </c:numRef>
          </c:val>
          <c:extLst>
            <c:ext xmlns:c16="http://schemas.microsoft.com/office/drawing/2014/chart" uri="{C3380CC4-5D6E-409C-BE32-E72D297353CC}">
              <c16:uniqueId val="{0000000A-0CEC-4B2D-A331-508B700E73F5}"/>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5621-4CBD-98C9-BC807C481CF0}"/>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5621-4CBD-98C9-BC807C481CF0}"/>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5621-4CBD-98C9-BC807C481CF0}"/>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5621-4CBD-98C9-BC807C481CF0}"/>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5621-4CBD-98C9-BC807C481CF0}"/>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Sheet1!$D$52:$D$56</c:f>
              <c:numCache>
                <c:formatCode>General</c:formatCode>
                <c:ptCount val="5"/>
                <c:pt idx="0">
                  <c:v>6</c:v>
                </c:pt>
                <c:pt idx="1">
                  <c:v>1</c:v>
                </c:pt>
                <c:pt idx="2">
                  <c:v>0</c:v>
                </c:pt>
                <c:pt idx="3">
                  <c:v>0</c:v>
                </c:pt>
                <c:pt idx="4">
                  <c:v>0</c:v>
                </c:pt>
              </c:numCache>
            </c:numRef>
          </c:val>
          <c:extLst>
            <c:ext xmlns:c16="http://schemas.microsoft.com/office/drawing/2014/chart" uri="{C3380CC4-5D6E-409C-BE32-E72D297353CC}">
              <c16:uniqueId val="{0000000A-5621-4CBD-98C9-BC807C481CF0}"/>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B91D-437A-885D-1F6E06545524}"/>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B91D-437A-885D-1F6E06545524}"/>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B91D-437A-885D-1F6E06545524}"/>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B91D-437A-885D-1F6E06545524}"/>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B91D-437A-885D-1F6E06545524}"/>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Sheet1!$D$10:$D$14</c:f>
              <c:numCache>
                <c:formatCode>General</c:formatCode>
                <c:ptCount val="5"/>
                <c:pt idx="0">
                  <c:v>4</c:v>
                </c:pt>
                <c:pt idx="1">
                  <c:v>2</c:v>
                </c:pt>
                <c:pt idx="2">
                  <c:v>1</c:v>
                </c:pt>
                <c:pt idx="3">
                  <c:v>0</c:v>
                </c:pt>
                <c:pt idx="4">
                  <c:v>0</c:v>
                </c:pt>
              </c:numCache>
            </c:numRef>
          </c:val>
          <c:extLst>
            <c:ext xmlns:c16="http://schemas.microsoft.com/office/drawing/2014/chart" uri="{C3380CC4-5D6E-409C-BE32-E72D297353CC}">
              <c16:uniqueId val="{0000000A-B91D-437A-885D-1F6E06545524}"/>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6FF-4059-8E05-47649EFA9C8A}"/>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6FF-4059-8E05-47649EFA9C8A}"/>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6FF-4059-8E05-47649EFA9C8A}"/>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6FF-4059-8E05-47649EFA9C8A}"/>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D6FF-4059-8E05-47649EFA9C8A}"/>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Sheet1!$D$73:$D$77</c:f>
              <c:numCache>
                <c:formatCode>General</c:formatCode>
                <c:ptCount val="5"/>
                <c:pt idx="0">
                  <c:v>4</c:v>
                </c:pt>
                <c:pt idx="1">
                  <c:v>2</c:v>
                </c:pt>
                <c:pt idx="2">
                  <c:v>1</c:v>
                </c:pt>
                <c:pt idx="3">
                  <c:v>0</c:v>
                </c:pt>
                <c:pt idx="4">
                  <c:v>0</c:v>
                </c:pt>
              </c:numCache>
            </c:numRef>
          </c:val>
          <c:extLst>
            <c:ext xmlns:c16="http://schemas.microsoft.com/office/drawing/2014/chart" uri="{C3380CC4-5D6E-409C-BE32-E72D297353CC}">
              <c16:uniqueId val="{0000000A-D6FF-4059-8E05-47649EFA9C8A}"/>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844-47C2-92B3-07B729D4561E}"/>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844-47C2-92B3-07B729D4561E}"/>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844-47C2-92B3-07B729D4561E}"/>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844-47C2-92B3-07B729D4561E}"/>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844-47C2-92B3-07B729D4561E}"/>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Sheet1!$D$94:$D$98</c:f>
              <c:numCache>
                <c:formatCode>General</c:formatCode>
                <c:ptCount val="5"/>
                <c:pt idx="0">
                  <c:v>3</c:v>
                </c:pt>
                <c:pt idx="1">
                  <c:v>2</c:v>
                </c:pt>
                <c:pt idx="2">
                  <c:v>2</c:v>
                </c:pt>
                <c:pt idx="3">
                  <c:v>0</c:v>
                </c:pt>
                <c:pt idx="4">
                  <c:v>0</c:v>
                </c:pt>
              </c:numCache>
            </c:numRef>
          </c:val>
          <c:extLst>
            <c:ext xmlns:c16="http://schemas.microsoft.com/office/drawing/2014/chart" uri="{C3380CC4-5D6E-409C-BE32-E72D297353CC}">
              <c16:uniqueId val="{0000000A-0844-47C2-92B3-07B729D4561E}"/>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8A6B-4BF2-A1AE-DB72997E9444}"/>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8A6B-4BF2-A1AE-DB72997E9444}"/>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8A6B-4BF2-A1AE-DB72997E9444}"/>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8A6B-4BF2-A1AE-DB72997E9444}"/>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8A6B-4BF2-A1AE-DB72997E9444}"/>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Sheet1!$D$115:$D$119</c:f>
              <c:numCache>
                <c:formatCode>General</c:formatCode>
                <c:ptCount val="5"/>
                <c:pt idx="0">
                  <c:v>3</c:v>
                </c:pt>
                <c:pt idx="1">
                  <c:v>3</c:v>
                </c:pt>
                <c:pt idx="2">
                  <c:v>1</c:v>
                </c:pt>
                <c:pt idx="3">
                  <c:v>0</c:v>
                </c:pt>
                <c:pt idx="4">
                  <c:v>0</c:v>
                </c:pt>
              </c:numCache>
            </c:numRef>
          </c:val>
          <c:extLst>
            <c:ext xmlns:c16="http://schemas.microsoft.com/office/drawing/2014/chart" uri="{C3380CC4-5D6E-409C-BE32-E72D297353CC}">
              <c16:uniqueId val="{0000000A-8A6B-4BF2-A1AE-DB72997E9444}"/>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058-4ED5-BBAD-9C6DE3B2250A}"/>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058-4ED5-BBAD-9C6DE3B2250A}"/>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058-4ED5-BBAD-9C6DE3B2250A}"/>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0058-4ED5-BBAD-9C6DE3B2250A}"/>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0058-4ED5-BBAD-9C6DE3B2250A}"/>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Sheet1!$D$136:$D$140</c:f>
              <c:numCache>
                <c:formatCode>General</c:formatCode>
                <c:ptCount val="5"/>
                <c:pt idx="0">
                  <c:v>4</c:v>
                </c:pt>
                <c:pt idx="1">
                  <c:v>2</c:v>
                </c:pt>
                <c:pt idx="2">
                  <c:v>1</c:v>
                </c:pt>
                <c:pt idx="3">
                  <c:v>0</c:v>
                </c:pt>
                <c:pt idx="4">
                  <c:v>0</c:v>
                </c:pt>
              </c:numCache>
            </c:numRef>
          </c:val>
          <c:extLst>
            <c:ext xmlns:c16="http://schemas.microsoft.com/office/drawing/2014/chart" uri="{C3380CC4-5D6E-409C-BE32-E72D297353CC}">
              <c16:uniqueId val="{0000000A-0058-4ED5-BBAD-9C6DE3B2250A}"/>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0F4-46BF-8D76-E2C50E0C992F}"/>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0F4-46BF-8D76-E2C50E0C992F}"/>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0F4-46BF-8D76-E2C50E0C992F}"/>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10F4-46BF-8D76-E2C50E0C992F}"/>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10F4-46BF-8D76-E2C50E0C992F}"/>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Sheet1!$D$157:$D$161</c:f>
              <c:numCache>
                <c:formatCode>General</c:formatCode>
                <c:ptCount val="5"/>
                <c:pt idx="0">
                  <c:v>5</c:v>
                </c:pt>
                <c:pt idx="1">
                  <c:v>2</c:v>
                </c:pt>
                <c:pt idx="2">
                  <c:v>0</c:v>
                </c:pt>
                <c:pt idx="3">
                  <c:v>0</c:v>
                </c:pt>
                <c:pt idx="4">
                  <c:v>0</c:v>
                </c:pt>
              </c:numCache>
            </c:numRef>
          </c:val>
          <c:extLst>
            <c:ext xmlns:c16="http://schemas.microsoft.com/office/drawing/2014/chart" uri="{C3380CC4-5D6E-409C-BE32-E72D297353CC}">
              <c16:uniqueId val="{0000000A-10F4-46BF-8D76-E2C50E0C992F}"/>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Sheet1!$A$10:$A$14</c:f>
              <c:strCache>
                <c:ptCount val="5"/>
                <c:pt idx="0">
                  <c:v>1</c:v>
                </c:pt>
                <c:pt idx="1">
                  <c:v>2</c:v>
                </c:pt>
                <c:pt idx="2">
                  <c:v>3</c:v>
                </c:pt>
                <c:pt idx="3">
                  <c:v>4</c:v>
                </c:pt>
                <c:pt idx="4">
                  <c:v>5</c:v>
                </c:pt>
              </c:strCache>
            </c:strRef>
          </c:tx>
          <c:dPt>
            <c:idx val="0"/>
            <c:bubble3D val="0"/>
            <c:spPr>
              <a:solidFill>
                <a:schemeClr val="accent2">
                  <a:tint val="54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9F2-4038-897E-2D6981934D35}"/>
              </c:ext>
            </c:extLst>
          </c:dPt>
          <c:dPt>
            <c:idx val="1"/>
            <c:bubble3D val="0"/>
            <c:spPr>
              <a:solidFill>
                <a:schemeClr val="accent2">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9F2-4038-897E-2D6981934D35}"/>
              </c:ext>
            </c:extLst>
          </c:dPt>
          <c:dPt>
            <c:idx val="2"/>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9F2-4038-897E-2D6981934D35}"/>
              </c:ext>
            </c:extLst>
          </c:dPt>
          <c:dPt>
            <c:idx val="3"/>
            <c:bubble3D val="0"/>
            <c:spPr>
              <a:solidFill>
                <a:schemeClr val="accent2">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9F2-4038-897E-2D6981934D35}"/>
              </c:ext>
            </c:extLst>
          </c:dPt>
          <c:dPt>
            <c:idx val="4"/>
            <c:bubble3D val="0"/>
            <c:spPr>
              <a:solidFill>
                <a:schemeClr val="accent2">
                  <a:shade val="53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9F2-4038-897E-2D6981934D35}"/>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val>
            <c:numRef>
              <c:f>Sheet1!$D$178:$D$182</c:f>
              <c:numCache>
                <c:formatCode>General</c:formatCode>
                <c:ptCount val="5"/>
                <c:pt idx="0">
                  <c:v>3</c:v>
                </c:pt>
                <c:pt idx="1">
                  <c:v>2</c:v>
                </c:pt>
                <c:pt idx="2">
                  <c:v>1</c:v>
                </c:pt>
                <c:pt idx="3">
                  <c:v>1</c:v>
                </c:pt>
                <c:pt idx="4">
                  <c:v>0</c:v>
                </c:pt>
              </c:numCache>
            </c:numRef>
          </c:val>
          <c:extLst>
            <c:ext xmlns:c16="http://schemas.microsoft.com/office/drawing/2014/chart" uri="{C3380CC4-5D6E-409C-BE32-E72D297353CC}">
              <c16:uniqueId val="{0000000A-A9F2-4038-897E-2D6981934D35}"/>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10.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2">
  <a:schemeClr val="accent2"/>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withinLinearReversed" id="22">
  <a:schemeClr val="accent2"/>
</cs:colorStyle>
</file>

<file path=ppt/charts/colors8.xml><?xml version="1.0" encoding="utf-8"?>
<cs:colorStyle xmlns:cs="http://schemas.microsoft.com/office/drawing/2012/chartStyle" xmlns:a="http://schemas.openxmlformats.org/drawingml/2006/main" meth="withinLinearReversed" id="22">
  <a:schemeClr val="accent2"/>
</cs:colorStyle>
</file>

<file path=ppt/charts/colors9.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C8BB4B-1071-4191-8923-E927D0277BEA}" type="datetimeFigureOut">
              <a:rPr lang="en-ZA" smtClean="0"/>
              <a:t>2022/05/27</a:t>
            </a:fld>
            <a:endParaRPr lang="en-Z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Z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AFE0203-F631-4E7E-B2ED-20ADE6C5FC09}" type="slidenum">
              <a:rPr lang="en-ZA" smtClean="0"/>
              <a:t>‹#›</a:t>
            </a:fld>
            <a:endParaRPr lang="en-ZA"/>
          </a:p>
        </p:txBody>
      </p:sp>
    </p:spTree>
    <p:extLst>
      <p:ext uri="{BB962C8B-B14F-4D97-AF65-F5344CB8AC3E}">
        <p14:creationId xmlns:p14="http://schemas.microsoft.com/office/powerpoint/2010/main" val="330559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8BB4B-1071-4191-8923-E927D0277BEA}" type="datetimeFigureOut">
              <a:rPr lang="en-ZA" smtClean="0"/>
              <a:t>2022/05/27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123581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3C8BB4B-1071-4191-8923-E927D0277BEA}" type="datetimeFigureOut">
              <a:rPr lang="en-ZA" smtClean="0"/>
              <a:t>2022/05/27</a:t>
            </a:fld>
            <a:endParaRPr lang="en-ZA"/>
          </a:p>
        </p:txBody>
      </p:sp>
      <p:sp>
        <p:nvSpPr>
          <p:cNvPr id="5" name="Footer Placeholder 4"/>
          <p:cNvSpPr>
            <a:spLocks noGrp="1"/>
          </p:cNvSpPr>
          <p:nvPr>
            <p:ph type="ftr" sz="quarter" idx="11"/>
          </p:nvPr>
        </p:nvSpPr>
        <p:spPr>
          <a:xfrm>
            <a:off x="774923" y="5951811"/>
            <a:ext cx="7896279" cy="365125"/>
          </a:xfrm>
        </p:spPr>
        <p:txBody>
          <a:bodyPr/>
          <a:lstStyle/>
          <a:p>
            <a:endParaRPr lang="en-Z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AFE0203-F631-4E7E-B2ED-20ADE6C5FC09}" type="slidenum">
              <a:rPr lang="en-ZA" smtClean="0"/>
              <a:t>‹#›</a:t>
            </a:fld>
            <a:endParaRPr lang="en-ZA"/>
          </a:p>
        </p:txBody>
      </p:sp>
    </p:spTree>
    <p:extLst>
      <p:ext uri="{BB962C8B-B14F-4D97-AF65-F5344CB8AC3E}">
        <p14:creationId xmlns:p14="http://schemas.microsoft.com/office/powerpoint/2010/main" val="890721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8BB4B-1071-4191-8923-E927D0277BEA}" type="datetimeFigureOut">
              <a:rPr lang="en-ZA" smtClean="0"/>
              <a:t>2022/05/27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a:xfrm>
            <a:off x="10558300" y="5956137"/>
            <a:ext cx="1052508" cy="365125"/>
          </a:xfrm>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216640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C8BB4B-1071-4191-8923-E927D0277BEA}" type="datetimeFigureOut">
              <a:rPr lang="en-ZA" smtClean="0"/>
              <a:t>2022/05/27</a:t>
            </a:fld>
            <a:endParaRPr lang="en-Z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Z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AFE0203-F631-4E7E-B2ED-20ADE6C5FC09}" type="slidenum">
              <a:rPr lang="en-ZA" smtClean="0"/>
              <a:t>‹#›</a:t>
            </a:fld>
            <a:endParaRPr lang="en-ZA"/>
          </a:p>
        </p:txBody>
      </p:sp>
    </p:spTree>
    <p:extLst>
      <p:ext uri="{BB962C8B-B14F-4D97-AF65-F5344CB8AC3E}">
        <p14:creationId xmlns:p14="http://schemas.microsoft.com/office/powerpoint/2010/main" val="144551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C8BB4B-1071-4191-8923-E927D0277BEA}" type="datetimeFigureOut">
              <a:rPr lang="en-ZA" smtClean="0"/>
              <a:t>2022/05/27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6336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C8BB4B-1071-4191-8923-E927D0277BEA}" type="datetimeFigureOut">
              <a:rPr lang="en-ZA" smtClean="0"/>
              <a:t>2022/05/27</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416061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C8BB4B-1071-4191-8923-E927D0277BEA}" type="datetimeFigureOut">
              <a:rPr lang="en-ZA" smtClean="0"/>
              <a:t>2022/05/27</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211572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8BB4B-1071-4191-8923-E927D0277BEA}" type="datetimeFigureOut">
              <a:rPr lang="en-ZA" smtClean="0"/>
              <a:t>2022/05/27</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784539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3C8BB4B-1071-4191-8923-E927D0277BEA}" type="datetimeFigureOut">
              <a:rPr lang="en-ZA" smtClean="0"/>
              <a:t>2022/05/27</a:t>
            </a:fld>
            <a:endParaRPr lang="en-Z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Z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AFE0203-F631-4E7E-B2ED-20ADE6C5FC09}" type="slidenum">
              <a:rPr lang="en-ZA" smtClean="0"/>
              <a:t>‹#›</a:t>
            </a:fld>
            <a:endParaRPr lang="en-ZA"/>
          </a:p>
        </p:txBody>
      </p:sp>
    </p:spTree>
    <p:extLst>
      <p:ext uri="{BB962C8B-B14F-4D97-AF65-F5344CB8AC3E}">
        <p14:creationId xmlns:p14="http://schemas.microsoft.com/office/powerpoint/2010/main" val="127255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C8BB4B-1071-4191-8923-E927D0277BEA}" type="datetimeFigureOut">
              <a:rPr lang="en-ZA" smtClean="0"/>
              <a:t>2022/05/27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FAFE0203-F631-4E7E-B2ED-20ADE6C5FC09}" type="slidenum">
              <a:rPr lang="en-ZA" smtClean="0"/>
              <a:t>‹#›</a:t>
            </a:fld>
            <a:endParaRPr lang="en-ZA"/>
          </a:p>
        </p:txBody>
      </p:sp>
    </p:spTree>
    <p:extLst>
      <p:ext uri="{BB962C8B-B14F-4D97-AF65-F5344CB8AC3E}">
        <p14:creationId xmlns:p14="http://schemas.microsoft.com/office/powerpoint/2010/main" val="123151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63C8BB4B-1071-4191-8923-E927D0277BEA}" type="datetimeFigureOut">
              <a:rPr lang="en-ZA" smtClean="0"/>
              <a:t>2022/05/27</a:t>
            </a:fld>
            <a:endParaRPr lang="en-Z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Z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FAFE0203-F631-4E7E-B2ED-20ADE6C5FC09}" type="slidenum">
              <a:rPr lang="en-ZA" smtClean="0"/>
              <a:t>‹#›</a:t>
            </a:fld>
            <a:endParaRPr lang="en-Z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5438542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5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5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601C1C-E804-4977-B694-8FEB985B5189}"/>
              </a:ext>
            </a:extLst>
          </p:cNvPr>
          <p:cNvSpPr/>
          <p:nvPr/>
        </p:nvSpPr>
        <p:spPr>
          <a:xfrm>
            <a:off x="412750" y="219075"/>
            <a:ext cx="3209925" cy="3209925"/>
          </a:xfrm>
          <a:prstGeom prst="ellipse">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2400">
              <a:solidFill>
                <a:srgbClr val="FF0000"/>
              </a:solidFill>
            </a:endParaRPr>
          </a:p>
        </p:txBody>
      </p:sp>
      <p:sp>
        <p:nvSpPr>
          <p:cNvPr id="8" name="Oval 7">
            <a:extLst>
              <a:ext uri="{FF2B5EF4-FFF2-40B4-BE49-F238E27FC236}">
                <a16:creationId xmlns:a16="http://schemas.microsoft.com/office/drawing/2014/main" id="{ADB48512-FA77-44BA-9D88-A253E44A1A83}"/>
              </a:ext>
            </a:extLst>
          </p:cNvPr>
          <p:cNvSpPr/>
          <p:nvPr/>
        </p:nvSpPr>
        <p:spPr>
          <a:xfrm>
            <a:off x="1682750" y="1933575"/>
            <a:ext cx="3209925" cy="3209925"/>
          </a:xfrm>
          <a:prstGeom prst="ellipse">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eaLnBrk="1" fontAlgn="auto" hangingPunct="1">
              <a:spcBef>
                <a:spcPts val="0"/>
              </a:spcBef>
              <a:spcAft>
                <a:spcPts val="0"/>
              </a:spcAft>
              <a:defRPr/>
            </a:pPr>
            <a:endParaRPr lang="en-US" sz="2400"/>
          </a:p>
        </p:txBody>
      </p:sp>
      <p:sp>
        <p:nvSpPr>
          <p:cNvPr id="9" name="Rectangle 7">
            <a:extLst>
              <a:ext uri="{FF2B5EF4-FFF2-40B4-BE49-F238E27FC236}">
                <a16:creationId xmlns:a16="http://schemas.microsoft.com/office/drawing/2014/main" id="{8F9D9A27-9FD9-405A-8411-D5C102B47033}"/>
              </a:ext>
            </a:extLst>
          </p:cNvPr>
          <p:cNvSpPr>
            <a:spLocks noChangeArrowheads="1"/>
          </p:cNvSpPr>
          <p:nvPr/>
        </p:nvSpPr>
        <p:spPr bwMode="auto">
          <a:xfrm>
            <a:off x="6162675" y="1196404"/>
            <a:ext cx="4608198" cy="439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None/>
            </a:pPr>
            <a:r>
              <a:rPr lang="en-US" altLang="en-US" sz="4800" b="1" dirty="0">
                <a:solidFill>
                  <a:schemeClr val="accent1"/>
                </a:solidFill>
                <a:latin typeface="Raleway" panose="020B0604020202020204" pitchFamily="2" charset="0"/>
              </a:rPr>
              <a:t>CMPG 213  GROUP 11 Requirements Document</a:t>
            </a:r>
          </a:p>
        </p:txBody>
      </p:sp>
    </p:spTree>
    <p:extLst>
      <p:ext uri="{BB962C8B-B14F-4D97-AF65-F5344CB8AC3E}">
        <p14:creationId xmlns:p14="http://schemas.microsoft.com/office/powerpoint/2010/main" val="9567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3785-8795-4A8B-A727-01249975C7FC}"/>
              </a:ext>
            </a:extLst>
          </p:cNvPr>
          <p:cNvSpPr>
            <a:spLocks noGrp="1"/>
          </p:cNvSpPr>
          <p:nvPr>
            <p:ph type="title"/>
          </p:nvPr>
        </p:nvSpPr>
        <p:spPr/>
        <p:txBody>
          <a:bodyPr/>
          <a:lstStyle/>
          <a:p>
            <a:r>
              <a:rPr lang="en-US" dirty="0"/>
              <a:t>3. Project Description and Scope (Continued)</a:t>
            </a:r>
            <a:endParaRPr lang="en-ZA" dirty="0"/>
          </a:p>
        </p:txBody>
      </p:sp>
      <p:sp>
        <p:nvSpPr>
          <p:cNvPr id="3" name="Content Placeholder 2">
            <a:extLst>
              <a:ext uri="{FF2B5EF4-FFF2-40B4-BE49-F238E27FC236}">
                <a16:creationId xmlns:a16="http://schemas.microsoft.com/office/drawing/2014/main" id="{1E1F92BF-339F-4AB4-A319-AC375CB7A060}"/>
              </a:ext>
            </a:extLst>
          </p:cNvPr>
          <p:cNvSpPr>
            <a:spLocks noGrp="1"/>
          </p:cNvSpPr>
          <p:nvPr>
            <p:ph idx="1"/>
          </p:nvPr>
        </p:nvSpPr>
        <p:spPr/>
        <p:txBody>
          <a:bodyPr/>
          <a:lstStyle/>
          <a:p>
            <a:pPr marL="0" indent="0">
              <a:buNone/>
            </a:pPr>
            <a:r>
              <a:rPr lang="en-US" dirty="0"/>
              <a:t>The system must satisfy the following non-functional requirements:</a:t>
            </a:r>
          </a:p>
          <a:p>
            <a:r>
              <a:rPr lang="en-US" dirty="0"/>
              <a:t>Provide secure access control to the system by use of unique usernames and passwords.</a:t>
            </a:r>
          </a:p>
          <a:p>
            <a:r>
              <a:rPr lang="en-US" dirty="0"/>
              <a:t>The database will be able to hold data for approximately 1500 work requests, 160 clients and 240 staff members.</a:t>
            </a:r>
          </a:p>
          <a:p>
            <a:r>
              <a:rPr lang="en-US" dirty="0"/>
              <a:t>Queries on the database should not take longer than 5 seconds.</a:t>
            </a:r>
          </a:p>
          <a:p>
            <a:r>
              <a:rPr lang="en-US" dirty="0"/>
              <a:t>The system should be able to provide different levels of access for general users and administrators, where the former has limited access and the latter full access.</a:t>
            </a:r>
          </a:p>
          <a:p>
            <a:r>
              <a:rPr lang="en-US" dirty="0"/>
              <a:t>Extensive help functionality will be available.</a:t>
            </a:r>
          </a:p>
        </p:txBody>
      </p:sp>
    </p:spTree>
    <p:extLst>
      <p:ext uri="{BB962C8B-B14F-4D97-AF65-F5344CB8AC3E}">
        <p14:creationId xmlns:p14="http://schemas.microsoft.com/office/powerpoint/2010/main" val="132645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398D-95C4-43AD-8933-636E8B59AE7C}"/>
              </a:ext>
            </a:extLst>
          </p:cNvPr>
          <p:cNvSpPr>
            <a:spLocks noGrp="1"/>
          </p:cNvSpPr>
          <p:nvPr>
            <p:ph type="title"/>
          </p:nvPr>
        </p:nvSpPr>
        <p:spPr/>
        <p:txBody>
          <a:bodyPr/>
          <a:lstStyle/>
          <a:p>
            <a:r>
              <a:rPr lang="en-US" dirty="0"/>
              <a:t>4. Graphical user interface requirements</a:t>
            </a:r>
            <a:endParaRPr lang="en-ZA" dirty="0"/>
          </a:p>
        </p:txBody>
      </p:sp>
      <p:pic>
        <p:nvPicPr>
          <p:cNvPr id="13" name="Content Placeholder 12">
            <a:extLst>
              <a:ext uri="{FF2B5EF4-FFF2-40B4-BE49-F238E27FC236}">
                <a16:creationId xmlns:a16="http://schemas.microsoft.com/office/drawing/2014/main" id="{803BC450-BD58-4FCC-9D95-65891246311C}"/>
              </a:ext>
            </a:extLst>
          </p:cNvPr>
          <p:cNvPicPr>
            <a:picLocks noGrp="1" noChangeAspect="1"/>
          </p:cNvPicPr>
          <p:nvPr>
            <p:ph idx="1"/>
          </p:nvPr>
        </p:nvPicPr>
        <p:blipFill>
          <a:blip r:embed="rId2"/>
          <a:stretch>
            <a:fillRect/>
          </a:stretch>
        </p:blipFill>
        <p:spPr>
          <a:xfrm>
            <a:off x="4138612" y="2353469"/>
            <a:ext cx="3914775" cy="3333750"/>
          </a:xfrm>
        </p:spPr>
      </p:pic>
    </p:spTree>
    <p:extLst>
      <p:ext uri="{BB962C8B-B14F-4D97-AF65-F5344CB8AC3E}">
        <p14:creationId xmlns:p14="http://schemas.microsoft.com/office/powerpoint/2010/main" val="325911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879D-EE0F-4CF5-B860-991D121AFE2D}"/>
              </a:ext>
            </a:extLst>
          </p:cNvPr>
          <p:cNvSpPr>
            <a:spLocks noGrp="1"/>
          </p:cNvSpPr>
          <p:nvPr>
            <p:ph type="title"/>
          </p:nvPr>
        </p:nvSpPr>
        <p:spPr/>
        <p:txBody>
          <a:bodyPr/>
          <a:lstStyle/>
          <a:p>
            <a:r>
              <a:rPr lang="en-US" dirty="0"/>
              <a:t>4. Functional data, processes and interface requirements</a:t>
            </a:r>
            <a:endParaRPr lang="en-ZA" dirty="0"/>
          </a:p>
        </p:txBody>
      </p:sp>
      <p:graphicFrame>
        <p:nvGraphicFramePr>
          <p:cNvPr id="5" name="Table 5">
            <a:extLst>
              <a:ext uri="{FF2B5EF4-FFF2-40B4-BE49-F238E27FC236}">
                <a16:creationId xmlns:a16="http://schemas.microsoft.com/office/drawing/2014/main" id="{6FE39DDA-F30E-4F08-A4EF-CA8E8E6B4DA0}"/>
              </a:ext>
            </a:extLst>
          </p:cNvPr>
          <p:cNvGraphicFramePr>
            <a:graphicFrameLocks noGrp="1"/>
          </p:cNvGraphicFramePr>
          <p:nvPr>
            <p:ph idx="1"/>
            <p:extLst>
              <p:ext uri="{D42A27DB-BD31-4B8C-83A1-F6EECF244321}">
                <p14:modId xmlns:p14="http://schemas.microsoft.com/office/powerpoint/2010/main" val="176892211"/>
              </p:ext>
            </p:extLst>
          </p:nvPr>
        </p:nvGraphicFramePr>
        <p:xfrm>
          <a:off x="581025" y="2181225"/>
          <a:ext cx="11029950" cy="461772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2274322849"/>
                    </a:ext>
                  </a:extLst>
                </a:gridCol>
                <a:gridCol w="3676650">
                  <a:extLst>
                    <a:ext uri="{9D8B030D-6E8A-4147-A177-3AD203B41FA5}">
                      <a16:colId xmlns:a16="http://schemas.microsoft.com/office/drawing/2014/main" val="3948634404"/>
                    </a:ext>
                  </a:extLst>
                </a:gridCol>
                <a:gridCol w="3676650">
                  <a:extLst>
                    <a:ext uri="{9D8B030D-6E8A-4147-A177-3AD203B41FA5}">
                      <a16:colId xmlns:a16="http://schemas.microsoft.com/office/drawing/2014/main" val="841973503"/>
                    </a:ext>
                  </a:extLst>
                </a:gridCol>
              </a:tblGrid>
              <a:tr h="370840">
                <a:tc gridSpan="3">
                  <a:txBody>
                    <a:bodyPr/>
                    <a:lstStyle/>
                    <a:p>
                      <a:pPr algn="ctr"/>
                      <a:r>
                        <a:rPr lang="en-ZA" sz="1800" b="1" dirty="0"/>
                        <a:t>Maintenance of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227888105"/>
                  </a:ext>
                </a:extLst>
              </a:tr>
              <a:tr h="370840">
                <a:tc gridSpan="3">
                  <a:txBody>
                    <a:bodyPr/>
                    <a:lstStyle/>
                    <a:p>
                      <a:pPr algn="ctr"/>
                      <a:r>
                        <a:rPr lang="en-ZA" sz="1800" b="1" dirty="0"/>
                        <a:t>Add new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3283599643"/>
                  </a:ext>
                </a:extLst>
              </a:tr>
              <a:tr h="370840">
                <a:tc>
                  <a:txBody>
                    <a:bodyPr/>
                    <a:lstStyle/>
                    <a:p>
                      <a:pPr algn="ctr"/>
                      <a:r>
                        <a:rPr lang="en-US" sz="1400" b="1" dirty="0"/>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1361004343"/>
                  </a:ext>
                </a:extLst>
              </a:tr>
              <a:tr h="370840">
                <a:tc>
                  <a:txBody>
                    <a:bodyPr/>
                    <a:lstStyle/>
                    <a:p>
                      <a:pPr marL="285750" indent="-285750">
                        <a:buFont typeface="Arial" panose="020B0604020202020204" pitchFamily="34" charset="0"/>
                        <a:buChar char="•"/>
                      </a:pPr>
                      <a:r>
                        <a:rPr lang="en-US" sz="1400" dirty="0"/>
                        <a:t>First Name</a:t>
                      </a:r>
                    </a:p>
                    <a:p>
                      <a:pPr marL="285750" indent="-285750">
                        <a:buFont typeface="Arial" panose="020B0604020202020204" pitchFamily="34" charset="0"/>
                        <a:buChar char="•"/>
                      </a:pPr>
                      <a:r>
                        <a:rPr lang="en-US" sz="1400" dirty="0"/>
                        <a:t>Last Name</a:t>
                      </a:r>
                    </a:p>
                    <a:p>
                      <a:pPr marL="285750" indent="-285750">
                        <a:buFont typeface="Arial" panose="020B0604020202020204" pitchFamily="34" charset="0"/>
                        <a:buChar char="•"/>
                      </a:pPr>
                      <a:r>
                        <a:rPr lang="en-US" sz="1400" dirty="0"/>
                        <a:t>ID Number</a:t>
                      </a:r>
                    </a:p>
                    <a:p>
                      <a:pPr marL="285750" indent="-285750">
                        <a:buFont typeface="Arial" panose="020B0604020202020204" pitchFamily="34" charset="0"/>
                        <a:buChar char="•"/>
                      </a:pPr>
                      <a:r>
                        <a:rPr lang="en-US" sz="1400" dirty="0"/>
                        <a:t>Contact Number</a:t>
                      </a:r>
                    </a:p>
                    <a:p>
                      <a:pPr marL="285750" indent="-285750">
                        <a:buFont typeface="Arial" panose="020B0604020202020204" pitchFamily="34" charset="0"/>
                        <a:buChar char="•"/>
                      </a:pPr>
                      <a:r>
                        <a:rPr lang="en-US" sz="1400" dirty="0"/>
                        <a:t>Pay rate</a:t>
                      </a:r>
                    </a:p>
                    <a:p>
                      <a:pPr marL="285750" indent="-285750">
                        <a:buFont typeface="Arial" panose="020B0604020202020204" pitchFamily="34" charset="0"/>
                        <a:buChar char="•"/>
                      </a:pPr>
                      <a:r>
                        <a:rPr lang="en-US" sz="1400" dirty="0"/>
                        <a:t>Position</a:t>
                      </a:r>
                    </a:p>
                    <a:p>
                      <a:pPr marL="285750" indent="-285750">
                        <a:buFont typeface="Arial" panose="020B0604020202020204" pitchFamily="34" charset="0"/>
                        <a:buChar char="•"/>
                      </a:pPr>
                      <a:r>
                        <a:rPr lang="en-US" sz="1400" dirty="0"/>
                        <a:t>Competent Tests; multiple tests can be selected (select Tests from list)</a:t>
                      </a:r>
                      <a:endParaRPr lang="en-ZA" sz="1400" dirty="0"/>
                    </a:p>
                  </a:txBody>
                  <a:tcPr/>
                </a:tc>
                <a:tc>
                  <a:txBody>
                    <a:bodyPr/>
                    <a:lstStyle/>
                    <a:p>
                      <a:pPr marL="285750" indent="-285750">
                        <a:buFont typeface="Arial" panose="020B0604020202020204" pitchFamily="34" charset="0"/>
                        <a:buChar char="•"/>
                      </a:pPr>
                      <a:r>
                        <a:rPr lang="en-US" sz="1400" dirty="0"/>
                        <a:t>If an existing Staff member has the same ID Number, give a warning message</a:t>
                      </a:r>
                      <a:endParaRPr lang="en-ZA" sz="1400" dirty="0"/>
                    </a:p>
                    <a:p>
                      <a:pPr marL="285750" indent="-285750">
                        <a:buFont typeface="Arial" panose="020B0604020202020204" pitchFamily="34" charset="0"/>
                        <a:buChar char="•"/>
                      </a:pPr>
                      <a:r>
                        <a:rPr lang="en-US" sz="1400" dirty="0"/>
                        <a:t>Validate that:</a:t>
                      </a:r>
                    </a:p>
                    <a:p>
                      <a:pPr marL="742950" lvl="1" indent="-285750">
                        <a:buFont typeface="Arial" panose="020B0604020202020204" pitchFamily="34" charset="0"/>
                        <a:buChar char="•"/>
                      </a:pPr>
                      <a:r>
                        <a:rPr lang="en-US" sz="1400" dirty="0"/>
                        <a:t>All attributes have been entered</a:t>
                      </a:r>
                    </a:p>
                    <a:p>
                      <a:pPr marL="742950" lvl="1" indent="-285750">
                        <a:buFont typeface="Arial" panose="020B0604020202020204" pitchFamily="34" charset="0"/>
                        <a:buChar char="•"/>
                      </a:pPr>
                      <a:r>
                        <a:rPr lang="en-US" sz="1400" dirty="0"/>
                        <a:t>The ID Number is numerical and the correct length</a:t>
                      </a:r>
                    </a:p>
                    <a:p>
                      <a:pPr marL="742950" lvl="1" indent="-285750">
                        <a:buFont typeface="Arial" panose="020B0604020202020204" pitchFamily="34" charset="0"/>
                        <a:buChar char="•"/>
                      </a:pPr>
                      <a:r>
                        <a:rPr lang="en-US" sz="1400" dirty="0"/>
                        <a:t>Contact Number is numeric and the correct length</a:t>
                      </a:r>
                    </a:p>
                    <a:p>
                      <a:pPr marL="742950" lvl="1" indent="-285750">
                        <a:buFont typeface="Arial" panose="020B0604020202020204" pitchFamily="34" charset="0"/>
                        <a:buChar char="•"/>
                      </a:pPr>
                      <a:r>
                        <a:rPr lang="en-US" sz="1400" dirty="0"/>
                        <a:t>The Pay Rate is a positive, numerical value</a:t>
                      </a:r>
                    </a:p>
                    <a:p>
                      <a:pPr marL="285750" lvl="0" indent="-285750">
                        <a:buFont typeface="Arial" panose="020B0604020202020204" pitchFamily="34" charset="0"/>
                        <a:buChar char="•"/>
                      </a:pPr>
                      <a:r>
                        <a:rPr lang="en-US" sz="1400" dirty="0"/>
                        <a:t>After the user clicked on the </a:t>
                      </a:r>
                      <a:r>
                        <a:rPr lang="en-US" sz="1400" i="1" dirty="0"/>
                        <a:t>Create</a:t>
                      </a:r>
                      <a:r>
                        <a:rPr lang="en-US" sz="1400" dirty="0"/>
                        <a:t> button, and no similar Staff member already exists, generate an Employee Number, and save the details of the new Staff member to the Staff database table</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Warning message if Staff member with the same ID Number already exists</a:t>
                      </a:r>
                    </a:p>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Warning message if:</a:t>
                      </a:r>
                    </a:p>
                    <a:p>
                      <a:pPr marL="742950" lvl="1" indent="-285750">
                        <a:buFont typeface="Arial" panose="020B0604020202020204" pitchFamily="34" charset="0"/>
                        <a:buChar char="•"/>
                      </a:pPr>
                      <a:r>
                        <a:rPr lang="en-US" sz="1400" dirty="0"/>
                        <a:t>The ID Number is invalid</a:t>
                      </a:r>
                    </a:p>
                    <a:p>
                      <a:pPr marL="742950" lvl="1" indent="-285750">
                        <a:buFont typeface="Arial" panose="020B0604020202020204" pitchFamily="34" charset="0"/>
                        <a:buChar char="•"/>
                      </a:pPr>
                      <a:r>
                        <a:rPr lang="en-US" sz="1400" dirty="0"/>
                        <a:t>The Contact Number is invalid</a:t>
                      </a:r>
                    </a:p>
                    <a:p>
                      <a:pPr marL="742950" lvl="1" indent="-285750">
                        <a:buFont typeface="Arial" panose="020B0604020202020204" pitchFamily="34" charset="0"/>
                        <a:buChar char="•"/>
                      </a:pPr>
                      <a:r>
                        <a:rPr lang="en-US" sz="1400" dirty="0"/>
                        <a:t>The Pay Rate is invalid</a:t>
                      </a:r>
                    </a:p>
                    <a:p>
                      <a:pPr marL="285750" indent="-285750">
                        <a:buFont typeface="Arial" panose="020B0604020202020204" pitchFamily="34" charset="0"/>
                        <a:buChar char="•"/>
                      </a:pPr>
                      <a:r>
                        <a:rPr lang="en-US" sz="1400" dirty="0"/>
                        <a:t>Message, including the Employee Number, confirming that the new Staff member has been successfully added</a:t>
                      </a:r>
                      <a:endParaRPr lang="en-ZA" sz="1400" dirty="0"/>
                    </a:p>
                  </a:txBody>
                  <a:tcPr/>
                </a:tc>
                <a:extLst>
                  <a:ext uri="{0D108BD9-81ED-4DB2-BD59-A6C34878D82A}">
                    <a16:rowId xmlns:a16="http://schemas.microsoft.com/office/drawing/2014/main" val="3151134694"/>
                  </a:ext>
                </a:extLst>
              </a:tr>
            </a:tbl>
          </a:graphicData>
        </a:graphic>
      </p:graphicFrame>
    </p:spTree>
    <p:extLst>
      <p:ext uri="{BB962C8B-B14F-4D97-AF65-F5344CB8AC3E}">
        <p14:creationId xmlns:p14="http://schemas.microsoft.com/office/powerpoint/2010/main" val="290824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C8DBEC-65CF-4E83-B8C3-ECA9FFBC4071}"/>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8" name="Content Placeholder 7">
            <a:extLst>
              <a:ext uri="{FF2B5EF4-FFF2-40B4-BE49-F238E27FC236}">
                <a16:creationId xmlns:a16="http://schemas.microsoft.com/office/drawing/2014/main" id="{D2DD860D-7C12-46C3-AFAF-0C81919D90D7}"/>
              </a:ext>
            </a:extLst>
          </p:cNvPr>
          <p:cNvGraphicFramePr>
            <a:graphicFrameLocks noGrp="1"/>
          </p:cNvGraphicFramePr>
          <p:nvPr>
            <p:ph idx="1"/>
            <p:extLst>
              <p:ext uri="{D42A27DB-BD31-4B8C-83A1-F6EECF244321}">
                <p14:modId xmlns:p14="http://schemas.microsoft.com/office/powerpoint/2010/main" val="4224978082"/>
              </p:ext>
            </p:extLst>
          </p:nvPr>
        </p:nvGraphicFramePr>
        <p:xfrm>
          <a:off x="581025" y="2181225"/>
          <a:ext cx="11029950" cy="477012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043601579"/>
                    </a:ext>
                  </a:extLst>
                </a:gridCol>
                <a:gridCol w="3676650">
                  <a:extLst>
                    <a:ext uri="{9D8B030D-6E8A-4147-A177-3AD203B41FA5}">
                      <a16:colId xmlns:a16="http://schemas.microsoft.com/office/drawing/2014/main" val="735498667"/>
                    </a:ext>
                  </a:extLst>
                </a:gridCol>
                <a:gridCol w="3676650">
                  <a:extLst>
                    <a:ext uri="{9D8B030D-6E8A-4147-A177-3AD203B41FA5}">
                      <a16:colId xmlns:a16="http://schemas.microsoft.com/office/drawing/2014/main" val="1104274100"/>
                    </a:ext>
                  </a:extLst>
                </a:gridCol>
              </a:tblGrid>
              <a:tr h="370840">
                <a:tc gridSpan="3">
                  <a:txBody>
                    <a:bodyPr/>
                    <a:lstStyle/>
                    <a:p>
                      <a:pPr algn="ctr"/>
                      <a:r>
                        <a:rPr lang="en-ZA" sz="1800" b="1" dirty="0"/>
                        <a:t>Maintenance of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92674483"/>
                  </a:ext>
                </a:extLst>
              </a:tr>
              <a:tr h="370840">
                <a:tc gridSpan="3">
                  <a:txBody>
                    <a:bodyPr/>
                    <a:lstStyle/>
                    <a:p>
                      <a:pPr algn="ctr"/>
                      <a:r>
                        <a:rPr lang="en-ZA" sz="1800" b="1" dirty="0"/>
                        <a:t>Change details of existing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579849947"/>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573899176"/>
                  </a:ext>
                </a:extLst>
              </a:tr>
              <a:tr h="370840">
                <a:tc>
                  <a:txBody>
                    <a:bodyPr/>
                    <a:lstStyle/>
                    <a:p>
                      <a:pPr marL="285750" indent="-285750">
                        <a:buFont typeface="Arial" panose="020B0604020202020204" pitchFamily="34" charset="0"/>
                        <a:buChar char="•"/>
                      </a:pPr>
                      <a:r>
                        <a:rPr lang="en-US" sz="1300" dirty="0"/>
                        <a:t>Select Staff member from list (using Employee Number or Last Name)</a:t>
                      </a:r>
                    </a:p>
                    <a:p>
                      <a:pPr marL="285750" indent="-285750">
                        <a:buFont typeface="Arial" panose="020B0604020202020204" pitchFamily="34" charset="0"/>
                        <a:buChar char="•"/>
                      </a:pPr>
                      <a:r>
                        <a:rPr lang="en-ZA" sz="1300" dirty="0"/>
                        <a:t>First Name</a:t>
                      </a:r>
                    </a:p>
                    <a:p>
                      <a:pPr marL="285750" indent="-285750">
                        <a:buFont typeface="Arial" panose="020B0604020202020204" pitchFamily="34" charset="0"/>
                        <a:buChar char="•"/>
                      </a:pPr>
                      <a:r>
                        <a:rPr lang="en-ZA" sz="1300" dirty="0"/>
                        <a:t>Last Name</a:t>
                      </a:r>
                    </a:p>
                    <a:p>
                      <a:pPr marL="285750" indent="-285750">
                        <a:buFont typeface="Arial" panose="020B0604020202020204" pitchFamily="34" charset="0"/>
                        <a:buChar char="•"/>
                      </a:pPr>
                      <a:r>
                        <a:rPr lang="en-ZA" sz="1300" dirty="0"/>
                        <a:t>ID Number</a:t>
                      </a:r>
                    </a:p>
                    <a:p>
                      <a:pPr marL="285750" indent="-285750">
                        <a:buFont typeface="Arial" panose="020B0604020202020204" pitchFamily="34" charset="0"/>
                        <a:buChar char="•"/>
                      </a:pPr>
                      <a:r>
                        <a:rPr lang="en-ZA" sz="1300" dirty="0"/>
                        <a:t>Contact Number</a:t>
                      </a:r>
                    </a:p>
                    <a:p>
                      <a:pPr marL="285750" indent="-285750">
                        <a:buFont typeface="Arial" panose="020B0604020202020204" pitchFamily="34" charset="0"/>
                        <a:buChar char="•"/>
                      </a:pPr>
                      <a:r>
                        <a:rPr lang="en-ZA" sz="1300" dirty="0"/>
                        <a:t>Pay Rate</a:t>
                      </a:r>
                    </a:p>
                    <a:p>
                      <a:pPr marL="285750" indent="-285750">
                        <a:buFont typeface="Arial" panose="020B0604020202020204" pitchFamily="34" charset="0"/>
                        <a:buChar char="•"/>
                      </a:pPr>
                      <a:r>
                        <a:rPr lang="en-ZA" sz="1300" dirty="0"/>
                        <a:t>Position</a:t>
                      </a:r>
                    </a:p>
                    <a:p>
                      <a:pPr marL="285750" indent="-285750">
                        <a:buFont typeface="Arial" panose="020B0604020202020204" pitchFamily="34" charset="0"/>
                        <a:buChar char="•"/>
                      </a:pPr>
                      <a:r>
                        <a:rPr lang="en-US" sz="1300" dirty="0"/>
                        <a:t>Competent Tests (select tests from list) – multiple can be selected</a:t>
                      </a:r>
                      <a:endParaRPr lang="en-ZA" sz="1300" dirty="0"/>
                    </a:p>
                  </a:txBody>
                  <a:tcPr/>
                </a:tc>
                <a:tc>
                  <a:txBody>
                    <a:bodyPr/>
                    <a:lstStyle/>
                    <a:p>
                      <a:pPr marL="285750" indent="-285750">
                        <a:buFont typeface="Arial" panose="020B0604020202020204" pitchFamily="34" charset="0"/>
                        <a:buChar char="•"/>
                      </a:pPr>
                      <a:r>
                        <a:rPr lang="en-US" sz="1300" dirty="0"/>
                        <a:t>Display all attributes of selected Staff member and allow user to change</a:t>
                      </a:r>
                    </a:p>
                    <a:p>
                      <a:pPr marL="285750" indent="-285750">
                        <a:buFont typeface="Arial" panose="020B0604020202020204" pitchFamily="34" charset="0"/>
                        <a:buChar char="•"/>
                      </a:pPr>
                      <a:r>
                        <a:rPr lang="en-US" sz="1300" dirty="0"/>
                        <a:t>Employee Number cannot be changed</a:t>
                      </a:r>
                    </a:p>
                    <a:p>
                      <a:pPr marL="285750" indent="-285750">
                        <a:buFont typeface="Arial" panose="020B0604020202020204" pitchFamily="34" charset="0"/>
                        <a:buChar char="•"/>
                      </a:pPr>
                      <a:r>
                        <a:rPr lang="en-US" sz="1300" dirty="0"/>
                        <a:t>If another existing Staff member has the same ID Number, give a warning message</a:t>
                      </a:r>
                    </a:p>
                    <a:p>
                      <a:pPr marL="285750" indent="-285750">
                        <a:buFont typeface="Arial" panose="020B0604020202020204" pitchFamily="34" charset="0"/>
                        <a:buChar char="•"/>
                      </a:pPr>
                      <a:r>
                        <a:rPr lang="en-US" sz="1300" dirty="0"/>
                        <a:t>Validate that</a:t>
                      </a:r>
                    </a:p>
                    <a:p>
                      <a:pPr marL="742950" lvl="1" indent="-285750">
                        <a:buFont typeface="Arial" panose="020B0604020202020204" pitchFamily="34" charset="0"/>
                        <a:buChar char="•"/>
                      </a:pPr>
                      <a:r>
                        <a:rPr lang="en-US" sz="1300" dirty="0"/>
                        <a:t>All attributes have been entered</a:t>
                      </a:r>
                    </a:p>
                    <a:p>
                      <a:pPr marL="742950" lvl="1" indent="-285750">
                        <a:buFont typeface="Arial" panose="020B0604020202020204" pitchFamily="34" charset="0"/>
                        <a:buChar char="•"/>
                      </a:pPr>
                      <a:r>
                        <a:rPr lang="en-US" sz="1300" dirty="0"/>
                        <a:t>The ID Number is numerical and the correct length</a:t>
                      </a:r>
                    </a:p>
                    <a:p>
                      <a:pPr marL="742950" lvl="1" indent="-285750">
                        <a:buFont typeface="Arial" panose="020B0604020202020204" pitchFamily="34" charset="0"/>
                        <a:buChar char="•"/>
                      </a:pPr>
                      <a:r>
                        <a:rPr lang="en-US" sz="1300" dirty="0"/>
                        <a:t>Contact Number is numeric and the correct length</a:t>
                      </a:r>
                    </a:p>
                    <a:p>
                      <a:pPr marL="742950" lvl="1" indent="-285750">
                        <a:buFont typeface="Arial" panose="020B0604020202020204" pitchFamily="34" charset="0"/>
                        <a:buChar char="•"/>
                      </a:pPr>
                      <a:r>
                        <a:rPr lang="en-US" sz="1300" dirty="0"/>
                        <a:t>The Pay Rate is a positive, numerical value</a:t>
                      </a:r>
                    </a:p>
                    <a:p>
                      <a:pPr marL="285750" lvl="0" indent="-285750">
                        <a:buFont typeface="Arial" panose="020B0604020202020204" pitchFamily="34" charset="0"/>
                        <a:buChar char="•"/>
                      </a:pPr>
                      <a:r>
                        <a:rPr lang="en-US" sz="1300" dirty="0"/>
                        <a:t>After the user clicked on the </a:t>
                      </a:r>
                      <a:r>
                        <a:rPr lang="en-US" sz="1300" i="1" dirty="0"/>
                        <a:t>Update</a:t>
                      </a:r>
                      <a:r>
                        <a:rPr lang="en-US" sz="1300" dirty="0"/>
                        <a:t> button, and no similar Staff member already exists, save the details of the updated Staff member to the Staff database table</a:t>
                      </a:r>
                    </a:p>
                    <a:p>
                      <a:pPr marL="285750" indent="-285750">
                        <a:buFont typeface="Arial" panose="020B0604020202020204" pitchFamily="34" charset="0"/>
                        <a:buChar char="•"/>
                      </a:pPr>
                      <a:endParaRPr lang="en-US" sz="1300" dirty="0"/>
                    </a:p>
                  </a:txBody>
                  <a:tcPr/>
                </a:tc>
                <a:tc>
                  <a:txBody>
                    <a:bodyPr/>
                    <a:lstStyle/>
                    <a:p>
                      <a:pPr marL="285750" indent="-285750">
                        <a:buFont typeface="Arial" panose="020B0604020202020204" pitchFamily="34" charset="0"/>
                        <a:buChar char="•"/>
                      </a:pPr>
                      <a:r>
                        <a:rPr lang="en-US" sz="1300" dirty="0"/>
                        <a:t>Warning message if another Staff member with the same ID Number already exists</a:t>
                      </a:r>
                    </a:p>
                    <a:p>
                      <a:pPr marL="285750" indent="-285750">
                        <a:buFont typeface="Arial" panose="020B0604020202020204" pitchFamily="34" charset="0"/>
                        <a:buChar char="•"/>
                      </a:pPr>
                      <a:r>
                        <a:rPr lang="en-US" sz="1300" dirty="0"/>
                        <a:t>Warning message if all attributes have not been entered</a:t>
                      </a:r>
                    </a:p>
                    <a:p>
                      <a:pPr marL="285750" indent="-285750">
                        <a:buFont typeface="Arial" panose="020B0604020202020204" pitchFamily="34" charset="0"/>
                        <a:buChar char="•"/>
                      </a:pPr>
                      <a:r>
                        <a:rPr lang="en-US" sz="1300" dirty="0"/>
                        <a:t>Warning message if:</a:t>
                      </a:r>
                    </a:p>
                    <a:p>
                      <a:pPr marL="742950" lvl="1" indent="-285750">
                        <a:buFont typeface="Arial" panose="020B0604020202020204" pitchFamily="34" charset="0"/>
                        <a:buChar char="•"/>
                      </a:pPr>
                      <a:r>
                        <a:rPr lang="en-US" sz="1300" dirty="0"/>
                        <a:t>The ID Number is invalid</a:t>
                      </a:r>
                    </a:p>
                    <a:p>
                      <a:pPr marL="742950" lvl="1" indent="-285750">
                        <a:buFont typeface="Arial" panose="020B0604020202020204" pitchFamily="34" charset="0"/>
                        <a:buChar char="•"/>
                      </a:pPr>
                      <a:r>
                        <a:rPr lang="en-US" sz="1300" dirty="0"/>
                        <a:t>The Contact Number is invalid</a:t>
                      </a:r>
                    </a:p>
                    <a:p>
                      <a:pPr marL="742950" lvl="1" indent="-285750">
                        <a:buFont typeface="Arial" panose="020B0604020202020204" pitchFamily="34" charset="0"/>
                        <a:buChar char="•"/>
                      </a:pPr>
                      <a:r>
                        <a:rPr lang="en-US" sz="1300" dirty="0"/>
                        <a:t>The Pay Rate is invalid</a:t>
                      </a:r>
                    </a:p>
                    <a:p>
                      <a:pPr marL="285750" indent="-285750">
                        <a:buFont typeface="Arial" panose="020B0604020202020204" pitchFamily="34" charset="0"/>
                        <a:buChar char="•"/>
                      </a:pPr>
                      <a:r>
                        <a:rPr lang="en-US" sz="1300" dirty="0"/>
                        <a:t>Message, including the Employee Number, confirming that the Staff member has been successfully updated</a:t>
                      </a:r>
                      <a:endParaRPr lang="en-ZA" sz="1300" dirty="0"/>
                    </a:p>
                  </a:txBody>
                  <a:tcPr/>
                </a:tc>
                <a:extLst>
                  <a:ext uri="{0D108BD9-81ED-4DB2-BD59-A6C34878D82A}">
                    <a16:rowId xmlns:a16="http://schemas.microsoft.com/office/drawing/2014/main" val="2914859004"/>
                  </a:ext>
                </a:extLst>
              </a:tr>
            </a:tbl>
          </a:graphicData>
        </a:graphic>
      </p:graphicFrame>
    </p:spTree>
    <p:extLst>
      <p:ext uri="{BB962C8B-B14F-4D97-AF65-F5344CB8AC3E}">
        <p14:creationId xmlns:p14="http://schemas.microsoft.com/office/powerpoint/2010/main" val="2081072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6F9A-A71C-4853-B554-599CB2EBEEDB}"/>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18561614-331C-4182-A029-DC0B2B845DAC}"/>
              </a:ext>
            </a:extLst>
          </p:cNvPr>
          <p:cNvGraphicFramePr>
            <a:graphicFrameLocks noGrp="1"/>
          </p:cNvGraphicFramePr>
          <p:nvPr>
            <p:ph idx="1"/>
            <p:extLst>
              <p:ext uri="{D42A27DB-BD31-4B8C-83A1-F6EECF244321}">
                <p14:modId xmlns:p14="http://schemas.microsoft.com/office/powerpoint/2010/main" val="97029319"/>
              </p:ext>
            </p:extLst>
          </p:nvPr>
        </p:nvGraphicFramePr>
        <p:xfrm>
          <a:off x="581025" y="2181225"/>
          <a:ext cx="11029950" cy="29108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578220539"/>
                    </a:ext>
                  </a:extLst>
                </a:gridCol>
                <a:gridCol w="3676650">
                  <a:extLst>
                    <a:ext uri="{9D8B030D-6E8A-4147-A177-3AD203B41FA5}">
                      <a16:colId xmlns:a16="http://schemas.microsoft.com/office/drawing/2014/main" val="1932710809"/>
                    </a:ext>
                  </a:extLst>
                </a:gridCol>
                <a:gridCol w="3676650">
                  <a:extLst>
                    <a:ext uri="{9D8B030D-6E8A-4147-A177-3AD203B41FA5}">
                      <a16:colId xmlns:a16="http://schemas.microsoft.com/office/drawing/2014/main" val="1644175933"/>
                    </a:ext>
                  </a:extLst>
                </a:gridCol>
              </a:tblGrid>
              <a:tr h="370840">
                <a:tc gridSpan="3">
                  <a:txBody>
                    <a:bodyPr/>
                    <a:lstStyle/>
                    <a:p>
                      <a:pPr algn="ctr"/>
                      <a:r>
                        <a:rPr lang="en-ZA" sz="1800" b="1" dirty="0"/>
                        <a:t>Maintenance of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95863475"/>
                  </a:ext>
                </a:extLst>
              </a:tr>
              <a:tr h="370840">
                <a:tc gridSpan="3">
                  <a:txBody>
                    <a:bodyPr/>
                    <a:lstStyle/>
                    <a:p>
                      <a:pPr algn="ctr"/>
                      <a:r>
                        <a:rPr lang="en-ZA" sz="1800" b="1" dirty="0"/>
                        <a:t>Delete existing Staff</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3055116231"/>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2025972960"/>
                  </a:ext>
                </a:extLst>
              </a:tr>
              <a:tr h="370840">
                <a:tc>
                  <a:txBody>
                    <a:bodyPr/>
                    <a:lstStyle/>
                    <a:p>
                      <a:pPr marL="285750" indent="-285750">
                        <a:buFont typeface="Arial" panose="020B0604020202020204" pitchFamily="34" charset="0"/>
                        <a:buChar char="•"/>
                      </a:pPr>
                      <a:r>
                        <a:rPr lang="en-US" sz="1400" dirty="0"/>
                        <a:t>Select Staff member from list (using Employee Number or Last Name)</a:t>
                      </a:r>
                      <a:endParaRPr lang="en-ZA" sz="1400" dirty="0"/>
                    </a:p>
                  </a:txBody>
                  <a:tcPr/>
                </a:tc>
                <a:tc>
                  <a:txBody>
                    <a:bodyPr/>
                    <a:lstStyle/>
                    <a:p>
                      <a:pPr marL="285750" indent="-285750">
                        <a:buFont typeface="Arial" panose="020B0604020202020204" pitchFamily="34" charset="0"/>
                        <a:buChar char="•"/>
                      </a:pPr>
                      <a:r>
                        <a:rPr lang="en-US" sz="1400" dirty="0"/>
                        <a:t>Display all attributes of selected Staff member</a:t>
                      </a:r>
                    </a:p>
                    <a:p>
                      <a:pPr marL="285750" indent="-285750">
                        <a:buFont typeface="Arial" panose="020B0604020202020204" pitchFamily="34" charset="0"/>
                        <a:buChar char="•"/>
                      </a:pPr>
                      <a:r>
                        <a:rPr lang="en-US" sz="1400" dirty="0"/>
                        <a:t>Verify that the user is logged in as an Administrator</a:t>
                      </a:r>
                    </a:p>
                    <a:p>
                      <a:pPr marL="285750" indent="-285750">
                        <a:buFont typeface="Arial" panose="020B0604020202020204" pitchFamily="34" charset="0"/>
                        <a:buChar char="•"/>
                      </a:pPr>
                      <a:r>
                        <a:rPr lang="en-US" sz="1400" dirty="0"/>
                        <a:t>After the user clicked on the </a:t>
                      </a:r>
                      <a:r>
                        <a:rPr lang="en-US" sz="1400" i="1" dirty="0"/>
                        <a:t>Delete</a:t>
                      </a:r>
                      <a:r>
                        <a:rPr lang="en-US" sz="1400" dirty="0"/>
                        <a:t> button, and the user is logged in as an Administrator, remove the Staff member from the Staff database table</a:t>
                      </a:r>
                    </a:p>
                  </a:txBody>
                  <a:tcPr/>
                </a:tc>
                <a:tc>
                  <a:txBody>
                    <a:bodyPr/>
                    <a:lstStyle/>
                    <a:p>
                      <a:pPr marL="285750" indent="-285750">
                        <a:buFont typeface="Arial" panose="020B0604020202020204" pitchFamily="34" charset="0"/>
                        <a:buChar char="•"/>
                      </a:pPr>
                      <a:r>
                        <a:rPr lang="en-US" sz="1400" dirty="0"/>
                        <a:t>Warning message if user is not logged in as an Administrator</a:t>
                      </a:r>
                    </a:p>
                    <a:p>
                      <a:pPr marL="285750" indent="-285750">
                        <a:buFont typeface="Arial" panose="020B0604020202020204" pitchFamily="34" charset="0"/>
                        <a:buChar char="•"/>
                      </a:pPr>
                      <a:r>
                        <a:rPr lang="en-US" sz="1400" dirty="0"/>
                        <a:t>A prompt to ask the user for confirmation to delete selected Staff member</a:t>
                      </a:r>
                    </a:p>
                    <a:p>
                      <a:pPr marL="285750" indent="-285750">
                        <a:buFont typeface="Arial" panose="020B0604020202020204" pitchFamily="34" charset="0"/>
                        <a:buChar char="•"/>
                      </a:pPr>
                      <a:r>
                        <a:rPr lang="en-US" sz="1400" dirty="0"/>
                        <a:t>Message, including the Employee Number, confirming that the Staff member has been successfully deleted</a:t>
                      </a:r>
                      <a:endParaRPr lang="en-ZA" sz="1400" dirty="0"/>
                    </a:p>
                  </a:txBody>
                  <a:tcPr/>
                </a:tc>
                <a:extLst>
                  <a:ext uri="{0D108BD9-81ED-4DB2-BD59-A6C34878D82A}">
                    <a16:rowId xmlns:a16="http://schemas.microsoft.com/office/drawing/2014/main" val="3542970398"/>
                  </a:ext>
                </a:extLst>
              </a:tr>
            </a:tbl>
          </a:graphicData>
        </a:graphic>
      </p:graphicFrame>
    </p:spTree>
    <p:extLst>
      <p:ext uri="{BB962C8B-B14F-4D97-AF65-F5344CB8AC3E}">
        <p14:creationId xmlns:p14="http://schemas.microsoft.com/office/powerpoint/2010/main" val="59641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8F74-2C41-4479-BFA5-CAAD4AB1AF61}"/>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79D4493C-E881-4136-A6B4-492FBF4A2372}"/>
              </a:ext>
            </a:extLst>
          </p:cNvPr>
          <p:cNvGraphicFramePr>
            <a:graphicFrameLocks noGrp="1"/>
          </p:cNvGraphicFramePr>
          <p:nvPr>
            <p:ph idx="1"/>
            <p:extLst>
              <p:ext uri="{D42A27DB-BD31-4B8C-83A1-F6EECF244321}">
                <p14:modId xmlns:p14="http://schemas.microsoft.com/office/powerpoint/2010/main" val="138304311"/>
              </p:ext>
            </p:extLst>
          </p:nvPr>
        </p:nvGraphicFramePr>
        <p:xfrm>
          <a:off x="581025" y="2181225"/>
          <a:ext cx="11029950" cy="355092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812484244"/>
                    </a:ext>
                  </a:extLst>
                </a:gridCol>
                <a:gridCol w="3676650">
                  <a:extLst>
                    <a:ext uri="{9D8B030D-6E8A-4147-A177-3AD203B41FA5}">
                      <a16:colId xmlns:a16="http://schemas.microsoft.com/office/drawing/2014/main" val="2506125406"/>
                    </a:ext>
                  </a:extLst>
                </a:gridCol>
                <a:gridCol w="3676650">
                  <a:extLst>
                    <a:ext uri="{9D8B030D-6E8A-4147-A177-3AD203B41FA5}">
                      <a16:colId xmlns:a16="http://schemas.microsoft.com/office/drawing/2014/main" val="146315655"/>
                    </a:ext>
                  </a:extLst>
                </a:gridCol>
              </a:tblGrid>
              <a:tr h="370840">
                <a:tc gridSpan="3">
                  <a:txBody>
                    <a:bodyPr/>
                    <a:lstStyle/>
                    <a:p>
                      <a:pPr algn="ctr"/>
                      <a:r>
                        <a:rPr lang="en-ZA" sz="1800" b="1" dirty="0"/>
                        <a:t>Maintenance of Clients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3473105462"/>
                  </a:ext>
                </a:extLst>
              </a:tr>
              <a:tr h="370840">
                <a:tc gridSpan="3">
                  <a:txBody>
                    <a:bodyPr/>
                    <a:lstStyle/>
                    <a:p>
                      <a:pPr algn="ctr"/>
                      <a:r>
                        <a:rPr lang="en-ZA" sz="1800" b="1" dirty="0"/>
                        <a:t>Add new Client</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19902936"/>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807766781"/>
                  </a:ext>
                </a:extLst>
              </a:tr>
              <a:tr h="370840">
                <a:tc>
                  <a:txBody>
                    <a:bodyPr/>
                    <a:lstStyle/>
                    <a:p>
                      <a:pPr marL="285750" indent="-285750">
                        <a:buFont typeface="Arial" panose="020B0604020202020204" pitchFamily="34" charset="0"/>
                        <a:buChar char="•"/>
                      </a:pPr>
                      <a:r>
                        <a:rPr lang="en-ZA" sz="1400" dirty="0"/>
                        <a:t>Company Name</a:t>
                      </a:r>
                    </a:p>
                    <a:p>
                      <a:pPr marL="285750" indent="-285750">
                        <a:buFont typeface="Arial" panose="020B0604020202020204" pitchFamily="34" charset="0"/>
                        <a:buChar char="•"/>
                      </a:pPr>
                      <a:r>
                        <a:rPr lang="en-ZA" sz="1400" dirty="0"/>
                        <a:t>Billing Address</a:t>
                      </a:r>
                    </a:p>
                    <a:p>
                      <a:pPr marL="285750" indent="-285750">
                        <a:buFont typeface="Arial" panose="020B0604020202020204" pitchFamily="34" charset="0"/>
                        <a:buChar char="•"/>
                      </a:pPr>
                      <a:r>
                        <a:rPr lang="en-ZA" sz="1400" dirty="0"/>
                        <a:t>Contact Name</a:t>
                      </a:r>
                    </a:p>
                    <a:p>
                      <a:pPr marL="285750" indent="-285750">
                        <a:buFont typeface="Arial" panose="020B0604020202020204" pitchFamily="34" charset="0"/>
                        <a:buChar char="•"/>
                      </a:pPr>
                      <a:r>
                        <a:rPr lang="en-ZA" sz="1400" dirty="0"/>
                        <a:t>Contact Number</a:t>
                      </a:r>
                    </a:p>
                    <a:p>
                      <a:pPr marL="285750" indent="-285750">
                        <a:buFont typeface="Arial" panose="020B0604020202020204" pitchFamily="34" charset="0"/>
                        <a:buChar char="•"/>
                      </a:pPr>
                      <a:r>
                        <a:rPr lang="en-US" sz="1400" dirty="0"/>
                        <a:t>Payment Terms (select from list)</a:t>
                      </a:r>
                      <a:endParaRPr lang="en-ZA" sz="1400" dirty="0"/>
                    </a:p>
                  </a:txBody>
                  <a:tcPr/>
                </a:tc>
                <a:tc>
                  <a:txBody>
                    <a:bodyPr/>
                    <a:lstStyle/>
                    <a:p>
                      <a:pPr marL="285750" indent="-285750">
                        <a:buFont typeface="Arial" panose="020B0604020202020204" pitchFamily="34" charset="0"/>
                        <a:buChar char="•"/>
                      </a:pPr>
                      <a:r>
                        <a:rPr lang="en-US" sz="1400" dirty="0"/>
                        <a:t>If an existing Client has the same Company Name, give a warning message</a:t>
                      </a:r>
                    </a:p>
                    <a:p>
                      <a:pPr marL="285750" indent="-285750">
                        <a:buFont typeface="Arial" panose="020B0604020202020204" pitchFamily="34" charset="0"/>
                        <a:buChar char="•"/>
                      </a:pPr>
                      <a:r>
                        <a:rPr lang="en-US" sz="1400" dirty="0"/>
                        <a:t>Validate that</a:t>
                      </a:r>
                    </a:p>
                    <a:p>
                      <a:pPr marL="742950" lvl="1" indent="-285750">
                        <a:buFont typeface="Arial" panose="020B0604020202020204" pitchFamily="34" charset="0"/>
                        <a:buChar char="•"/>
                      </a:pPr>
                      <a:r>
                        <a:rPr lang="en-US" sz="1400" dirty="0"/>
                        <a:t>All attributes have been entered</a:t>
                      </a:r>
                    </a:p>
                    <a:p>
                      <a:pPr marL="742950" lvl="1" indent="-285750">
                        <a:buFont typeface="Arial" panose="020B0604020202020204" pitchFamily="34" charset="0"/>
                        <a:buChar char="•"/>
                      </a:pPr>
                      <a:r>
                        <a:rPr lang="en-US" sz="1400" dirty="0"/>
                        <a:t>Contact Number is numeric and the correct length</a:t>
                      </a:r>
                    </a:p>
                    <a:p>
                      <a:pPr marL="285750" lvl="0" indent="-285750">
                        <a:buFont typeface="Arial" panose="020B0604020202020204" pitchFamily="34" charset="0"/>
                        <a:buChar char="•"/>
                      </a:pPr>
                      <a:r>
                        <a:rPr lang="en-US" sz="1400" dirty="0"/>
                        <a:t>After the user clicked on the </a:t>
                      </a:r>
                      <a:r>
                        <a:rPr lang="en-US" sz="1400" i="1" dirty="0"/>
                        <a:t>Create</a:t>
                      </a:r>
                      <a:r>
                        <a:rPr lang="en-US" sz="1400" dirty="0"/>
                        <a:t> button, and no similar Client already exists, save the details of the new Client to the Clients database table</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Warning message if Client with the same Company Name already exists</a:t>
                      </a:r>
                    </a:p>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Warning message if the Contact Number is invalid</a:t>
                      </a:r>
                    </a:p>
                    <a:p>
                      <a:pPr marL="285750" indent="-285750">
                        <a:buFont typeface="Arial" panose="020B0604020202020204" pitchFamily="34" charset="0"/>
                        <a:buChar char="•"/>
                      </a:pPr>
                      <a:r>
                        <a:rPr lang="en-US" sz="1400" dirty="0"/>
                        <a:t>Message, including the Company Name, confirming that the new Client has been successfully added</a:t>
                      </a:r>
                      <a:endParaRPr lang="en-ZA" sz="1400" dirty="0"/>
                    </a:p>
                  </a:txBody>
                  <a:tcPr/>
                </a:tc>
                <a:extLst>
                  <a:ext uri="{0D108BD9-81ED-4DB2-BD59-A6C34878D82A}">
                    <a16:rowId xmlns:a16="http://schemas.microsoft.com/office/drawing/2014/main" val="2042139635"/>
                  </a:ext>
                </a:extLst>
              </a:tr>
            </a:tbl>
          </a:graphicData>
        </a:graphic>
      </p:graphicFrame>
    </p:spTree>
    <p:extLst>
      <p:ext uri="{BB962C8B-B14F-4D97-AF65-F5344CB8AC3E}">
        <p14:creationId xmlns:p14="http://schemas.microsoft.com/office/powerpoint/2010/main" val="9621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3242-AE35-4854-B5B9-CD10C636DF4F}"/>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6" name="Content Placeholder 5">
            <a:extLst>
              <a:ext uri="{FF2B5EF4-FFF2-40B4-BE49-F238E27FC236}">
                <a16:creationId xmlns:a16="http://schemas.microsoft.com/office/drawing/2014/main" id="{C6DF666D-62DD-464F-8FB0-C0D59AFCB19F}"/>
              </a:ext>
            </a:extLst>
          </p:cNvPr>
          <p:cNvGraphicFramePr>
            <a:graphicFrameLocks noGrp="1"/>
          </p:cNvGraphicFramePr>
          <p:nvPr>
            <p:ph idx="1"/>
            <p:extLst>
              <p:ext uri="{D42A27DB-BD31-4B8C-83A1-F6EECF244321}">
                <p14:modId xmlns:p14="http://schemas.microsoft.com/office/powerpoint/2010/main" val="1335003056"/>
              </p:ext>
            </p:extLst>
          </p:nvPr>
        </p:nvGraphicFramePr>
        <p:xfrm>
          <a:off x="581025" y="2181225"/>
          <a:ext cx="11029950" cy="39776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969895803"/>
                    </a:ext>
                  </a:extLst>
                </a:gridCol>
                <a:gridCol w="3676650">
                  <a:extLst>
                    <a:ext uri="{9D8B030D-6E8A-4147-A177-3AD203B41FA5}">
                      <a16:colId xmlns:a16="http://schemas.microsoft.com/office/drawing/2014/main" val="1635024931"/>
                    </a:ext>
                  </a:extLst>
                </a:gridCol>
                <a:gridCol w="3676650">
                  <a:extLst>
                    <a:ext uri="{9D8B030D-6E8A-4147-A177-3AD203B41FA5}">
                      <a16:colId xmlns:a16="http://schemas.microsoft.com/office/drawing/2014/main" val="3406577753"/>
                    </a:ext>
                  </a:extLst>
                </a:gridCol>
              </a:tblGrid>
              <a:tr h="37084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ZA" sz="1800" b="1" dirty="0"/>
                        <a:t>Maintenance of Clients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211183594"/>
                  </a:ext>
                </a:extLst>
              </a:tr>
              <a:tr h="370840">
                <a:tc gridSpan="3">
                  <a:txBody>
                    <a:bodyPr/>
                    <a:lstStyle/>
                    <a:p>
                      <a:pPr algn="ctr"/>
                      <a:r>
                        <a:rPr lang="en-US" sz="1800" b="1" dirty="0"/>
                        <a:t>Change details of existing Client</a:t>
                      </a:r>
                      <a:endParaRPr lang="en-ZA" sz="1800" b="1"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31089483"/>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1396740759"/>
                  </a:ext>
                </a:extLst>
              </a:tr>
              <a:tr h="370840">
                <a:tc>
                  <a:txBody>
                    <a:bodyPr/>
                    <a:lstStyle/>
                    <a:p>
                      <a:pPr marL="285750" indent="-285750">
                        <a:buFont typeface="Arial" panose="020B0604020202020204" pitchFamily="34" charset="0"/>
                        <a:buChar char="•"/>
                      </a:pPr>
                      <a:r>
                        <a:rPr lang="en-US" sz="1400" dirty="0"/>
                        <a:t>Select Client from list (using Company Name)</a:t>
                      </a:r>
                    </a:p>
                    <a:p>
                      <a:pPr marL="285750" indent="-285750">
                        <a:buFont typeface="Arial" panose="020B0604020202020204" pitchFamily="34" charset="0"/>
                        <a:buChar char="•"/>
                      </a:pPr>
                      <a:r>
                        <a:rPr lang="en-ZA" sz="1400" dirty="0"/>
                        <a:t>Company Name</a:t>
                      </a:r>
                    </a:p>
                    <a:p>
                      <a:pPr marL="285750" indent="-285750">
                        <a:buFont typeface="Arial" panose="020B0604020202020204" pitchFamily="34" charset="0"/>
                        <a:buChar char="•"/>
                      </a:pPr>
                      <a:r>
                        <a:rPr lang="en-ZA" sz="1400" dirty="0"/>
                        <a:t>Billing Address</a:t>
                      </a:r>
                    </a:p>
                    <a:p>
                      <a:pPr marL="285750" indent="-285750">
                        <a:buFont typeface="Arial" panose="020B0604020202020204" pitchFamily="34" charset="0"/>
                        <a:buChar char="•"/>
                      </a:pPr>
                      <a:r>
                        <a:rPr lang="en-ZA" sz="1400" dirty="0"/>
                        <a:t>Contact Name</a:t>
                      </a:r>
                    </a:p>
                    <a:p>
                      <a:pPr marL="285750" indent="-285750">
                        <a:buFont typeface="Arial" panose="020B0604020202020204" pitchFamily="34" charset="0"/>
                        <a:buChar char="•"/>
                      </a:pPr>
                      <a:r>
                        <a:rPr lang="en-ZA" sz="1400" dirty="0"/>
                        <a:t>Contact Number</a:t>
                      </a:r>
                    </a:p>
                    <a:p>
                      <a:pPr marL="285750" indent="-285750">
                        <a:buFont typeface="Arial" panose="020B0604020202020204" pitchFamily="34" charset="0"/>
                        <a:buChar char="•"/>
                      </a:pPr>
                      <a:r>
                        <a:rPr lang="en-US" sz="1400" dirty="0"/>
                        <a:t>Payment Terms (select from list)</a:t>
                      </a:r>
                      <a:endParaRPr lang="en-ZA" sz="1400" dirty="0"/>
                    </a:p>
                  </a:txBody>
                  <a:tcPr/>
                </a:tc>
                <a:tc>
                  <a:txBody>
                    <a:bodyPr/>
                    <a:lstStyle/>
                    <a:p>
                      <a:pPr marL="285750" indent="-285750">
                        <a:buFont typeface="Arial" panose="020B0604020202020204" pitchFamily="34" charset="0"/>
                        <a:buChar char="•"/>
                      </a:pPr>
                      <a:r>
                        <a:rPr lang="en-US" sz="1400" dirty="0"/>
                        <a:t>Display all attributes of selected Client and allow user to change</a:t>
                      </a:r>
                    </a:p>
                    <a:p>
                      <a:pPr marL="285750" indent="-285750">
                        <a:buFont typeface="Arial" panose="020B0604020202020204" pitchFamily="34" charset="0"/>
                        <a:buChar char="•"/>
                      </a:pPr>
                      <a:r>
                        <a:rPr lang="en-US" sz="1400" dirty="0"/>
                        <a:t>If another existing Client has the same Company Name, give a warning message</a:t>
                      </a:r>
                    </a:p>
                    <a:p>
                      <a:pPr marL="285750" indent="-285750">
                        <a:buFont typeface="Arial" panose="020B0604020202020204" pitchFamily="34" charset="0"/>
                        <a:buChar char="•"/>
                      </a:pPr>
                      <a:r>
                        <a:rPr lang="en-US" sz="1400" dirty="0"/>
                        <a:t>Validate that</a:t>
                      </a:r>
                    </a:p>
                    <a:p>
                      <a:pPr marL="742950" lvl="1" indent="-285750">
                        <a:buFont typeface="Arial" panose="020B0604020202020204" pitchFamily="34" charset="0"/>
                        <a:buChar char="•"/>
                      </a:pPr>
                      <a:r>
                        <a:rPr lang="en-US" sz="1400" dirty="0"/>
                        <a:t>All attributes have been entered</a:t>
                      </a:r>
                    </a:p>
                    <a:p>
                      <a:pPr marL="742950" lvl="1" indent="-285750">
                        <a:buFont typeface="Arial" panose="020B0604020202020204" pitchFamily="34" charset="0"/>
                        <a:buChar char="•"/>
                      </a:pPr>
                      <a:r>
                        <a:rPr lang="en-US" sz="1400" dirty="0"/>
                        <a:t>Contact Number is numeric and the correct length</a:t>
                      </a:r>
                    </a:p>
                    <a:p>
                      <a:pPr marL="285750" lvl="0" indent="-285750">
                        <a:buFont typeface="Arial" panose="020B0604020202020204" pitchFamily="34" charset="0"/>
                        <a:buChar char="•"/>
                      </a:pPr>
                      <a:r>
                        <a:rPr lang="en-US" sz="1400" dirty="0"/>
                        <a:t>After the user clicked on the </a:t>
                      </a:r>
                      <a:r>
                        <a:rPr lang="en-US" sz="1400" i="1" dirty="0"/>
                        <a:t>Update</a:t>
                      </a:r>
                      <a:r>
                        <a:rPr lang="en-US" sz="1400" dirty="0"/>
                        <a:t> button, and no similar Client already exists, save the details of the updated Client to the Clients database table</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Warning message if another Client with the same Company Name already exists</a:t>
                      </a:r>
                    </a:p>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Warning message if the Contact Number is invalid</a:t>
                      </a:r>
                    </a:p>
                    <a:p>
                      <a:pPr marL="285750" indent="-285750">
                        <a:buFont typeface="Arial" panose="020B0604020202020204" pitchFamily="34" charset="0"/>
                        <a:buChar char="•"/>
                      </a:pPr>
                      <a:r>
                        <a:rPr lang="en-US" sz="1400" dirty="0"/>
                        <a:t>Message, including the Client Name, confirming that the Client has been successfully updated</a:t>
                      </a:r>
                      <a:endParaRPr lang="en-ZA" sz="1400" dirty="0"/>
                    </a:p>
                  </a:txBody>
                  <a:tcPr/>
                </a:tc>
                <a:extLst>
                  <a:ext uri="{0D108BD9-81ED-4DB2-BD59-A6C34878D82A}">
                    <a16:rowId xmlns:a16="http://schemas.microsoft.com/office/drawing/2014/main" val="720204483"/>
                  </a:ext>
                </a:extLst>
              </a:tr>
            </a:tbl>
          </a:graphicData>
        </a:graphic>
      </p:graphicFrame>
    </p:spTree>
    <p:extLst>
      <p:ext uri="{BB962C8B-B14F-4D97-AF65-F5344CB8AC3E}">
        <p14:creationId xmlns:p14="http://schemas.microsoft.com/office/powerpoint/2010/main" val="2573857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933A-F5E3-421C-A8EE-18C330D8BCFC}"/>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3E41A5FD-A48E-49BB-A50A-B89D852530D3}"/>
              </a:ext>
            </a:extLst>
          </p:cNvPr>
          <p:cNvGraphicFramePr>
            <a:graphicFrameLocks noGrp="1"/>
          </p:cNvGraphicFramePr>
          <p:nvPr>
            <p:ph idx="1"/>
            <p:extLst>
              <p:ext uri="{D42A27DB-BD31-4B8C-83A1-F6EECF244321}">
                <p14:modId xmlns:p14="http://schemas.microsoft.com/office/powerpoint/2010/main" val="844047519"/>
              </p:ext>
            </p:extLst>
          </p:nvPr>
        </p:nvGraphicFramePr>
        <p:xfrm>
          <a:off x="581025" y="2181225"/>
          <a:ext cx="11029950" cy="269748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681524469"/>
                    </a:ext>
                  </a:extLst>
                </a:gridCol>
                <a:gridCol w="3676650">
                  <a:extLst>
                    <a:ext uri="{9D8B030D-6E8A-4147-A177-3AD203B41FA5}">
                      <a16:colId xmlns:a16="http://schemas.microsoft.com/office/drawing/2014/main" val="1624717575"/>
                    </a:ext>
                  </a:extLst>
                </a:gridCol>
                <a:gridCol w="3676650">
                  <a:extLst>
                    <a:ext uri="{9D8B030D-6E8A-4147-A177-3AD203B41FA5}">
                      <a16:colId xmlns:a16="http://schemas.microsoft.com/office/drawing/2014/main" val="3265614235"/>
                    </a:ext>
                  </a:extLst>
                </a:gridCol>
              </a:tblGrid>
              <a:tr h="37084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ZA" sz="1800" b="1" dirty="0"/>
                        <a:t>Maintenance of Clients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4155981032"/>
                  </a:ext>
                </a:extLst>
              </a:tr>
              <a:tr h="370840">
                <a:tc gridSpan="3">
                  <a:txBody>
                    <a:bodyPr/>
                    <a:lstStyle/>
                    <a:p>
                      <a:pPr algn="ctr"/>
                      <a:r>
                        <a:rPr lang="en-US" sz="1800" b="1" dirty="0"/>
                        <a:t>Delete existing Client</a:t>
                      </a:r>
                      <a:endParaRPr lang="en-ZA" sz="1800" b="1"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751337855"/>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247725403"/>
                  </a:ext>
                </a:extLst>
              </a:tr>
              <a:tr h="370840">
                <a:tc>
                  <a:txBody>
                    <a:bodyPr/>
                    <a:lstStyle/>
                    <a:p>
                      <a:pPr marL="285750" indent="-285750">
                        <a:buFont typeface="Arial" panose="020B0604020202020204" pitchFamily="34" charset="0"/>
                        <a:buChar char="•"/>
                      </a:pPr>
                      <a:r>
                        <a:rPr lang="en-US" sz="1400" dirty="0"/>
                        <a:t>Select Client from list (using Company Name)</a:t>
                      </a:r>
                      <a:endParaRPr lang="en-ZA" sz="1400" dirty="0"/>
                    </a:p>
                  </a:txBody>
                  <a:tcPr/>
                </a:tc>
                <a:tc>
                  <a:txBody>
                    <a:bodyPr/>
                    <a:lstStyle/>
                    <a:p>
                      <a:pPr marL="285750" indent="-285750">
                        <a:buFont typeface="Arial" panose="020B0604020202020204" pitchFamily="34" charset="0"/>
                        <a:buChar char="•"/>
                      </a:pPr>
                      <a:r>
                        <a:rPr lang="en-US" sz="1400" dirty="0"/>
                        <a:t>Display all attributes of selected Client</a:t>
                      </a:r>
                    </a:p>
                    <a:p>
                      <a:pPr marL="285750" indent="-285750">
                        <a:buFont typeface="Arial" panose="020B0604020202020204" pitchFamily="34" charset="0"/>
                        <a:buChar char="•"/>
                      </a:pPr>
                      <a:r>
                        <a:rPr lang="en-US" sz="1400" dirty="0"/>
                        <a:t>Verify that the user is logged in as an Administrator</a:t>
                      </a:r>
                    </a:p>
                    <a:p>
                      <a:pPr marL="285750" indent="-285750">
                        <a:buFont typeface="Arial" panose="020B0604020202020204" pitchFamily="34" charset="0"/>
                        <a:buChar char="•"/>
                      </a:pPr>
                      <a:r>
                        <a:rPr lang="en-US" sz="1400" dirty="0"/>
                        <a:t>After the user clicked on the </a:t>
                      </a:r>
                      <a:r>
                        <a:rPr lang="en-US" sz="1400" i="1" dirty="0"/>
                        <a:t>Delete</a:t>
                      </a:r>
                      <a:r>
                        <a:rPr lang="en-US" sz="1400" dirty="0"/>
                        <a:t> button, and the user is logged in as an Administrator, remove the Client from the Clients database table</a:t>
                      </a:r>
                    </a:p>
                  </a:txBody>
                  <a:tcPr/>
                </a:tc>
                <a:tc>
                  <a:txBody>
                    <a:bodyPr/>
                    <a:lstStyle/>
                    <a:p>
                      <a:pPr marL="285750" indent="-285750">
                        <a:buFont typeface="Arial" panose="020B0604020202020204" pitchFamily="34" charset="0"/>
                        <a:buChar char="•"/>
                      </a:pPr>
                      <a:r>
                        <a:rPr lang="en-US" sz="1400" dirty="0"/>
                        <a:t>Warning message if user is not logged in as an Administrator</a:t>
                      </a:r>
                    </a:p>
                    <a:p>
                      <a:pPr marL="285750" indent="-285750">
                        <a:buFont typeface="Arial" panose="020B0604020202020204" pitchFamily="34" charset="0"/>
                        <a:buChar char="•"/>
                      </a:pPr>
                      <a:r>
                        <a:rPr lang="en-US" sz="1400" dirty="0"/>
                        <a:t>A prompt to ask the user for confirmation to delete selected Client</a:t>
                      </a:r>
                    </a:p>
                    <a:p>
                      <a:pPr marL="285750" indent="-285750">
                        <a:buFont typeface="Arial" panose="020B0604020202020204" pitchFamily="34" charset="0"/>
                        <a:buChar char="•"/>
                      </a:pPr>
                      <a:r>
                        <a:rPr lang="en-US" sz="1400" dirty="0"/>
                        <a:t>Message, including the Company Name, confirming that the Client has been successfully deleted</a:t>
                      </a:r>
                      <a:endParaRPr lang="en-ZA" sz="1400" dirty="0"/>
                    </a:p>
                  </a:txBody>
                  <a:tcPr/>
                </a:tc>
                <a:extLst>
                  <a:ext uri="{0D108BD9-81ED-4DB2-BD59-A6C34878D82A}">
                    <a16:rowId xmlns:a16="http://schemas.microsoft.com/office/drawing/2014/main" val="2161709715"/>
                  </a:ext>
                </a:extLst>
              </a:tr>
            </a:tbl>
          </a:graphicData>
        </a:graphic>
      </p:graphicFrame>
    </p:spTree>
    <p:extLst>
      <p:ext uri="{BB962C8B-B14F-4D97-AF65-F5344CB8AC3E}">
        <p14:creationId xmlns:p14="http://schemas.microsoft.com/office/powerpoint/2010/main" val="305270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1A34-4A30-4B9A-B2F6-49331E4A4F24}"/>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53CC4B74-94CE-4620-984A-5D12D62150EC}"/>
              </a:ext>
            </a:extLst>
          </p:cNvPr>
          <p:cNvGraphicFramePr>
            <a:graphicFrameLocks noGrp="1"/>
          </p:cNvGraphicFramePr>
          <p:nvPr>
            <p:ph idx="1"/>
            <p:extLst>
              <p:ext uri="{D42A27DB-BD31-4B8C-83A1-F6EECF244321}">
                <p14:modId xmlns:p14="http://schemas.microsoft.com/office/powerpoint/2010/main" val="2573650586"/>
              </p:ext>
            </p:extLst>
          </p:nvPr>
        </p:nvGraphicFramePr>
        <p:xfrm>
          <a:off x="581025" y="2181225"/>
          <a:ext cx="11029950" cy="312420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681524469"/>
                    </a:ext>
                  </a:extLst>
                </a:gridCol>
                <a:gridCol w="3676650">
                  <a:extLst>
                    <a:ext uri="{9D8B030D-6E8A-4147-A177-3AD203B41FA5}">
                      <a16:colId xmlns:a16="http://schemas.microsoft.com/office/drawing/2014/main" val="1624717575"/>
                    </a:ext>
                  </a:extLst>
                </a:gridCol>
                <a:gridCol w="3676650">
                  <a:extLst>
                    <a:ext uri="{9D8B030D-6E8A-4147-A177-3AD203B41FA5}">
                      <a16:colId xmlns:a16="http://schemas.microsoft.com/office/drawing/2014/main" val="3265614235"/>
                    </a:ext>
                  </a:extLst>
                </a:gridCol>
              </a:tblGrid>
              <a:tr h="370840">
                <a:tc gridSpan="3">
                  <a:txBody>
                    <a:bodyPr/>
                    <a:lstStyle/>
                    <a:p>
                      <a:pPr algn="ctr"/>
                      <a:r>
                        <a:rPr lang="en-ZA" sz="1800" b="1" dirty="0"/>
                        <a:t>Maintenance of  Work Requests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4155981032"/>
                  </a:ext>
                </a:extLst>
              </a:tr>
              <a:tr h="370840">
                <a:tc gridSpan="3">
                  <a:txBody>
                    <a:bodyPr/>
                    <a:lstStyle/>
                    <a:p>
                      <a:pPr algn="ctr"/>
                      <a:r>
                        <a:rPr lang="en-ZA" sz="1800" b="1" dirty="0"/>
                        <a:t>Add new Work Request</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751337855"/>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247725403"/>
                  </a:ext>
                </a:extLst>
              </a:tr>
              <a:tr h="370840">
                <a:tc>
                  <a:txBody>
                    <a:bodyPr/>
                    <a:lstStyle/>
                    <a:p>
                      <a:pPr marL="285750" indent="-285750">
                        <a:buFont typeface="Arial" panose="020B0604020202020204" pitchFamily="34" charset="0"/>
                        <a:buChar char="•"/>
                      </a:pPr>
                      <a:r>
                        <a:rPr lang="en-US" sz="1400" dirty="0"/>
                        <a:t>Select Client from list (using Company Name)</a:t>
                      </a:r>
                    </a:p>
                    <a:p>
                      <a:pPr marL="285750" indent="-285750">
                        <a:buFont typeface="Arial" panose="020B0604020202020204" pitchFamily="34" charset="0"/>
                        <a:buChar char="•"/>
                      </a:pPr>
                      <a:r>
                        <a:rPr lang="en-US" sz="1400" dirty="0"/>
                        <a:t>Analytical Tests; multiple tests can be selected (select Tests from list)</a:t>
                      </a:r>
                      <a:endParaRPr lang="en-ZA" sz="1400" dirty="0"/>
                    </a:p>
                    <a:p>
                      <a:pPr marL="285750" indent="-285750">
                        <a:buFont typeface="Arial" panose="020B0604020202020204" pitchFamily="34" charset="0"/>
                        <a:buChar char="•"/>
                      </a:pPr>
                      <a:r>
                        <a:rPr lang="en-ZA" sz="1400" dirty="0"/>
                        <a:t>Quantity per each test</a:t>
                      </a:r>
                    </a:p>
                    <a:p>
                      <a:pPr marL="285750" indent="-285750">
                        <a:buFont typeface="Arial" panose="020B0604020202020204" pitchFamily="34" charset="0"/>
                        <a:buChar char="•"/>
                      </a:pPr>
                      <a:r>
                        <a:rPr lang="en-US" sz="1400" dirty="0"/>
                        <a:t>Select Responsible Person (using Employee Number or Last Name)</a:t>
                      </a:r>
                    </a:p>
                    <a:p>
                      <a:pPr marL="285750" indent="-285750">
                        <a:buFont typeface="Arial" panose="020B0604020202020204" pitchFamily="34" charset="0"/>
                        <a:buChar char="•"/>
                      </a:pPr>
                      <a:r>
                        <a:rPr lang="en-ZA" sz="1400" dirty="0"/>
                        <a:t>Select Due Date</a:t>
                      </a:r>
                    </a:p>
                  </a:txBody>
                  <a:tcPr/>
                </a:tc>
                <a:tc>
                  <a:txBody>
                    <a:bodyPr/>
                    <a:lstStyle/>
                    <a:p>
                      <a:pPr marL="285750" indent="-285750">
                        <a:buFont typeface="Arial" panose="020B0604020202020204" pitchFamily="34" charset="0"/>
                        <a:buChar char="•"/>
                      </a:pPr>
                      <a:r>
                        <a:rPr lang="en-US" sz="1400" dirty="0"/>
                        <a:t>Validate that</a:t>
                      </a:r>
                    </a:p>
                    <a:p>
                      <a:pPr marL="742950" lvl="1" indent="-285750">
                        <a:buFont typeface="Arial" panose="020B0604020202020204" pitchFamily="34" charset="0"/>
                        <a:buChar char="•"/>
                      </a:pPr>
                      <a:r>
                        <a:rPr lang="en-US" sz="1400" dirty="0"/>
                        <a:t>All attributes have been entered</a:t>
                      </a:r>
                    </a:p>
                    <a:p>
                      <a:pPr marL="742950" lvl="1" indent="-285750">
                        <a:buFont typeface="Arial" panose="020B0604020202020204" pitchFamily="34" charset="0"/>
                        <a:buChar char="•"/>
                      </a:pPr>
                      <a:r>
                        <a:rPr lang="en-US" sz="1400" dirty="0"/>
                        <a:t>The Quantity values are all positive, integer values</a:t>
                      </a:r>
                    </a:p>
                    <a:p>
                      <a:pPr marL="285750" indent="-285750">
                        <a:buFont typeface="Arial" panose="020B0604020202020204" pitchFamily="34" charset="0"/>
                        <a:buChar char="•"/>
                      </a:pPr>
                      <a:r>
                        <a:rPr lang="en-US" sz="1400" dirty="0"/>
                        <a:t>After the user clicked on the </a:t>
                      </a:r>
                      <a:r>
                        <a:rPr lang="en-US" sz="1400" i="1" dirty="0"/>
                        <a:t>Create</a:t>
                      </a:r>
                      <a:r>
                        <a:rPr lang="en-US" sz="1400" dirty="0"/>
                        <a:t> button, generate a Request Number, and save the details of the new Work Request to the Work Requests database table</a:t>
                      </a:r>
                    </a:p>
                  </a:txBody>
                  <a:tcPr/>
                </a:tc>
                <a:tc>
                  <a:txBody>
                    <a:bodyPr/>
                    <a:lstStyle/>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Warning message if a Quantity value is invalid</a:t>
                      </a:r>
                    </a:p>
                    <a:p>
                      <a:pPr marL="285750" indent="-285750">
                        <a:buFont typeface="Arial" panose="020B0604020202020204" pitchFamily="34" charset="0"/>
                        <a:buChar char="•"/>
                      </a:pPr>
                      <a:r>
                        <a:rPr lang="en-US" sz="1400" dirty="0"/>
                        <a:t>Message, including the generated Request Number, confirming that the new Work Request has been successfully added</a:t>
                      </a:r>
                    </a:p>
                    <a:p>
                      <a:pPr marL="285750" indent="-285750">
                        <a:buFont typeface="Arial" panose="020B0604020202020204" pitchFamily="34" charset="0"/>
                        <a:buChar char="•"/>
                      </a:pPr>
                      <a:r>
                        <a:rPr lang="en-US" sz="1400" dirty="0"/>
                        <a:t>A copy of the generated Work Request is displayed – can be printed as a hard copy</a:t>
                      </a:r>
                      <a:endParaRPr lang="en-ZA" sz="1400" dirty="0"/>
                    </a:p>
                  </a:txBody>
                  <a:tcPr/>
                </a:tc>
                <a:extLst>
                  <a:ext uri="{0D108BD9-81ED-4DB2-BD59-A6C34878D82A}">
                    <a16:rowId xmlns:a16="http://schemas.microsoft.com/office/drawing/2014/main" val="2161709715"/>
                  </a:ext>
                </a:extLst>
              </a:tr>
            </a:tbl>
          </a:graphicData>
        </a:graphic>
      </p:graphicFrame>
    </p:spTree>
    <p:extLst>
      <p:ext uri="{BB962C8B-B14F-4D97-AF65-F5344CB8AC3E}">
        <p14:creationId xmlns:p14="http://schemas.microsoft.com/office/powerpoint/2010/main" val="4471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090A-7F09-4542-AFE4-AE95CDA7BDAD}"/>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4753919D-36FF-4B85-8262-DBB1625D0466}"/>
              </a:ext>
            </a:extLst>
          </p:cNvPr>
          <p:cNvGraphicFramePr>
            <a:graphicFrameLocks noGrp="1"/>
          </p:cNvGraphicFramePr>
          <p:nvPr>
            <p:ph idx="1"/>
            <p:extLst>
              <p:ext uri="{D42A27DB-BD31-4B8C-83A1-F6EECF244321}">
                <p14:modId xmlns:p14="http://schemas.microsoft.com/office/powerpoint/2010/main" val="2995053475"/>
              </p:ext>
            </p:extLst>
          </p:nvPr>
        </p:nvGraphicFramePr>
        <p:xfrm>
          <a:off x="581025" y="2181225"/>
          <a:ext cx="11029950" cy="440436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681524469"/>
                    </a:ext>
                  </a:extLst>
                </a:gridCol>
                <a:gridCol w="3676650">
                  <a:extLst>
                    <a:ext uri="{9D8B030D-6E8A-4147-A177-3AD203B41FA5}">
                      <a16:colId xmlns:a16="http://schemas.microsoft.com/office/drawing/2014/main" val="1624717575"/>
                    </a:ext>
                  </a:extLst>
                </a:gridCol>
                <a:gridCol w="3676650">
                  <a:extLst>
                    <a:ext uri="{9D8B030D-6E8A-4147-A177-3AD203B41FA5}">
                      <a16:colId xmlns:a16="http://schemas.microsoft.com/office/drawing/2014/main" val="3265614235"/>
                    </a:ext>
                  </a:extLst>
                </a:gridCol>
              </a:tblGrid>
              <a:tr h="37084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ZA" sz="1800" b="1" dirty="0"/>
                        <a:t>Maintenance of  Work Requests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4155981032"/>
                  </a:ext>
                </a:extLst>
              </a:tr>
              <a:tr h="370840">
                <a:tc gridSpan="3">
                  <a:txBody>
                    <a:bodyPr/>
                    <a:lstStyle/>
                    <a:p>
                      <a:pPr algn="ctr"/>
                      <a:r>
                        <a:rPr lang="en-US" sz="1800" b="1" dirty="0"/>
                        <a:t>Change details of existing Work Request</a:t>
                      </a:r>
                      <a:endParaRPr lang="en-ZA" sz="1800" b="1"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751337855"/>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247725403"/>
                  </a:ext>
                </a:extLst>
              </a:tr>
              <a:tr h="370840">
                <a:tc>
                  <a:txBody>
                    <a:bodyPr/>
                    <a:lstStyle/>
                    <a:p>
                      <a:pPr marL="285750" indent="-285750">
                        <a:buFont typeface="Arial" panose="020B0604020202020204" pitchFamily="34" charset="0"/>
                        <a:buChar char="•"/>
                      </a:pPr>
                      <a:r>
                        <a:rPr lang="en-US" sz="1400" dirty="0"/>
                        <a:t>Select Work Request from list (using Request Number)</a:t>
                      </a:r>
                    </a:p>
                    <a:p>
                      <a:pPr marL="285750" indent="-285750">
                        <a:buFont typeface="Arial" panose="020B0604020202020204" pitchFamily="34" charset="0"/>
                        <a:buChar char="•"/>
                      </a:pPr>
                      <a:r>
                        <a:rPr lang="en-US" sz="1400" dirty="0"/>
                        <a:t>Analytical Tests (select tests from list) – multiple can be selected</a:t>
                      </a:r>
                    </a:p>
                    <a:p>
                      <a:pPr marL="285750" indent="-285750">
                        <a:buFont typeface="Arial" panose="020B0604020202020204" pitchFamily="34" charset="0"/>
                        <a:buChar char="•"/>
                      </a:pPr>
                      <a:r>
                        <a:rPr lang="en-ZA" sz="1400" dirty="0"/>
                        <a:t>Quantity per each test</a:t>
                      </a:r>
                    </a:p>
                    <a:p>
                      <a:pPr marL="285750" indent="-285750">
                        <a:buFont typeface="Arial" panose="020B0604020202020204" pitchFamily="34" charset="0"/>
                        <a:buChar char="•"/>
                      </a:pPr>
                      <a:r>
                        <a:rPr lang="en-US" sz="1400" dirty="0"/>
                        <a:t>Select Responsible Person (using Employee Number or Last Name)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400" dirty="0"/>
                        <a:t>Select Due Date</a:t>
                      </a:r>
                    </a:p>
                    <a:p>
                      <a:pPr marL="285750" indent="-285750">
                        <a:buFont typeface="Arial" panose="020B0604020202020204" pitchFamily="34" charset="0"/>
                        <a:buChar char="•"/>
                      </a:pPr>
                      <a:endParaRPr lang="en-ZA" sz="1400" dirty="0"/>
                    </a:p>
                  </a:txBody>
                  <a:tcPr/>
                </a:tc>
                <a:tc>
                  <a:txBody>
                    <a:bodyPr/>
                    <a:lstStyle/>
                    <a:p>
                      <a:pPr marL="285750" indent="-285750">
                        <a:buFont typeface="Arial" panose="020B0604020202020204" pitchFamily="34" charset="0"/>
                        <a:buChar char="•"/>
                      </a:pPr>
                      <a:r>
                        <a:rPr lang="en-US" sz="1400" dirty="0"/>
                        <a:t>Display all attributes of selected Work Request and allow user to change</a:t>
                      </a:r>
                    </a:p>
                    <a:p>
                      <a:pPr marL="285750" indent="-285750">
                        <a:buFont typeface="Arial" panose="020B0604020202020204" pitchFamily="34" charset="0"/>
                        <a:buChar char="•"/>
                      </a:pPr>
                      <a:r>
                        <a:rPr lang="en-US" sz="1400" dirty="0"/>
                        <a:t>Request Number cannot be changed</a:t>
                      </a:r>
                    </a:p>
                    <a:p>
                      <a:pPr marL="285750" indent="-285750">
                        <a:buFont typeface="Arial" panose="020B0604020202020204" pitchFamily="34" charset="0"/>
                        <a:buChar char="•"/>
                      </a:pPr>
                      <a:r>
                        <a:rPr lang="en-US" sz="1400" dirty="0"/>
                        <a:t>Validate that</a:t>
                      </a:r>
                    </a:p>
                    <a:p>
                      <a:pPr marL="742950" lvl="1" indent="-285750">
                        <a:buFont typeface="Arial" panose="020B0604020202020204" pitchFamily="34" charset="0"/>
                        <a:buChar char="•"/>
                      </a:pPr>
                      <a:r>
                        <a:rPr lang="en-US" sz="1400" dirty="0"/>
                        <a:t>All attributes have been entered</a:t>
                      </a:r>
                    </a:p>
                    <a:p>
                      <a:pPr marL="742950" lvl="1" indent="-285750">
                        <a:buFont typeface="Arial" panose="020B0604020202020204" pitchFamily="34" charset="0"/>
                        <a:buChar char="•"/>
                      </a:pPr>
                      <a:r>
                        <a:rPr lang="en-US" sz="1400" dirty="0"/>
                        <a:t>The Quantity values are all positive, integer values</a:t>
                      </a:r>
                    </a:p>
                    <a:p>
                      <a:pPr marL="285750" lvl="0" indent="-285750">
                        <a:buFont typeface="Arial" panose="020B0604020202020204" pitchFamily="34" charset="0"/>
                        <a:buChar char="•"/>
                      </a:pPr>
                      <a:r>
                        <a:rPr lang="en-US" sz="1400" dirty="0"/>
                        <a:t>Verify that the Work Request has not been invoiced/archived</a:t>
                      </a:r>
                    </a:p>
                    <a:p>
                      <a:pPr marL="285750" lvl="0" indent="-285750">
                        <a:buFont typeface="Arial" panose="020B0604020202020204" pitchFamily="34" charset="0"/>
                        <a:buChar char="•"/>
                      </a:pPr>
                      <a:r>
                        <a:rPr lang="en-US" sz="1400" dirty="0"/>
                        <a:t>After the user clicked on the </a:t>
                      </a:r>
                      <a:r>
                        <a:rPr lang="en-US" sz="1400" i="1" dirty="0"/>
                        <a:t>Update</a:t>
                      </a:r>
                      <a:r>
                        <a:rPr lang="en-US" sz="1400" dirty="0"/>
                        <a:t> button, and the Work Request has not been invoiced/archived, save the details of the updated Work Request to the </a:t>
                      </a:r>
                      <a:r>
                        <a:rPr lang="en-US" sz="1400" i="0" dirty="0"/>
                        <a:t>Work Requests </a:t>
                      </a:r>
                      <a:r>
                        <a:rPr lang="en-US" sz="1400" dirty="0"/>
                        <a:t>database table</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Warning message if a Quantity value is invalid</a:t>
                      </a:r>
                    </a:p>
                    <a:p>
                      <a:pPr marL="285750" indent="-285750">
                        <a:buFont typeface="Arial" panose="020B0604020202020204" pitchFamily="34" charset="0"/>
                        <a:buChar char="•"/>
                      </a:pPr>
                      <a:r>
                        <a:rPr lang="en-US" sz="1400" dirty="0"/>
                        <a:t>Warning message if the Work Request has already  been invoiced/archived</a:t>
                      </a:r>
                    </a:p>
                    <a:p>
                      <a:pPr marL="285750" indent="-285750">
                        <a:buFont typeface="Arial" panose="020B0604020202020204" pitchFamily="34" charset="0"/>
                        <a:buChar char="•"/>
                      </a:pPr>
                      <a:r>
                        <a:rPr lang="en-US" sz="1400" dirty="0"/>
                        <a:t>Message, including the existing Request Number, confirming that the Work Request has been successfully updated</a:t>
                      </a:r>
                      <a:endParaRPr lang="en-ZA" sz="1400" dirty="0"/>
                    </a:p>
                  </a:txBody>
                  <a:tcPr/>
                </a:tc>
                <a:extLst>
                  <a:ext uri="{0D108BD9-81ED-4DB2-BD59-A6C34878D82A}">
                    <a16:rowId xmlns:a16="http://schemas.microsoft.com/office/drawing/2014/main" val="2161709715"/>
                  </a:ext>
                </a:extLst>
              </a:tr>
            </a:tbl>
          </a:graphicData>
        </a:graphic>
      </p:graphicFrame>
    </p:spTree>
    <p:extLst>
      <p:ext uri="{BB962C8B-B14F-4D97-AF65-F5344CB8AC3E}">
        <p14:creationId xmlns:p14="http://schemas.microsoft.com/office/powerpoint/2010/main" val="46894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7D61-C1EC-4666-B793-966C2B844ED6}"/>
              </a:ext>
            </a:extLst>
          </p:cNvPr>
          <p:cNvSpPr>
            <a:spLocks noGrp="1"/>
          </p:cNvSpPr>
          <p:nvPr>
            <p:ph type="title"/>
          </p:nvPr>
        </p:nvSpPr>
        <p:spPr/>
        <p:txBody>
          <a:bodyPr/>
          <a:lstStyle/>
          <a:p>
            <a:r>
              <a:rPr lang="en-US" dirty="0"/>
              <a:t>Group 11 members</a:t>
            </a:r>
            <a:endParaRPr lang="en-ZA" dirty="0"/>
          </a:p>
        </p:txBody>
      </p:sp>
      <p:sp>
        <p:nvSpPr>
          <p:cNvPr id="3" name="Content Placeholder 2">
            <a:extLst>
              <a:ext uri="{FF2B5EF4-FFF2-40B4-BE49-F238E27FC236}">
                <a16:creationId xmlns:a16="http://schemas.microsoft.com/office/drawing/2014/main" id="{809A94E9-87E4-46D8-903C-0359ACF69004}"/>
              </a:ext>
            </a:extLst>
          </p:cNvPr>
          <p:cNvSpPr>
            <a:spLocks noGrp="1"/>
          </p:cNvSpPr>
          <p:nvPr>
            <p:ph idx="1"/>
          </p:nvPr>
        </p:nvSpPr>
        <p:spPr/>
        <p:txBody>
          <a:bodyPr/>
          <a:lstStyle/>
          <a:p>
            <a:r>
              <a:rPr lang="en-ZA" dirty="0"/>
              <a:t>Christiaan Visagie, 37332287</a:t>
            </a:r>
          </a:p>
          <a:p>
            <a:r>
              <a:rPr lang="en-ZA" dirty="0"/>
              <a:t>Innocent Ndelema, 35981326</a:t>
            </a:r>
          </a:p>
          <a:p>
            <a:r>
              <a:rPr lang="en-ZA" dirty="0"/>
              <a:t>Leon Mostert, 20805330</a:t>
            </a:r>
          </a:p>
          <a:p>
            <a:r>
              <a:rPr lang="en-ZA" dirty="0"/>
              <a:t>Pearl Makhafola, 31453600</a:t>
            </a:r>
          </a:p>
        </p:txBody>
      </p:sp>
    </p:spTree>
    <p:extLst>
      <p:ext uri="{BB962C8B-B14F-4D97-AF65-F5344CB8AC3E}">
        <p14:creationId xmlns:p14="http://schemas.microsoft.com/office/powerpoint/2010/main" val="2503129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85EA-5060-4B16-9A49-1D4F312EAFC4}"/>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A7EDA33C-BF52-4932-AB84-AD559E16C0F5}"/>
              </a:ext>
            </a:extLst>
          </p:cNvPr>
          <p:cNvGraphicFramePr>
            <a:graphicFrameLocks noGrp="1"/>
          </p:cNvGraphicFramePr>
          <p:nvPr>
            <p:ph idx="1"/>
            <p:extLst>
              <p:ext uri="{D42A27DB-BD31-4B8C-83A1-F6EECF244321}">
                <p14:modId xmlns:p14="http://schemas.microsoft.com/office/powerpoint/2010/main" val="3408481867"/>
              </p:ext>
            </p:extLst>
          </p:nvPr>
        </p:nvGraphicFramePr>
        <p:xfrm>
          <a:off x="581025" y="2181225"/>
          <a:ext cx="11029950" cy="376428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681524469"/>
                    </a:ext>
                  </a:extLst>
                </a:gridCol>
                <a:gridCol w="3676650">
                  <a:extLst>
                    <a:ext uri="{9D8B030D-6E8A-4147-A177-3AD203B41FA5}">
                      <a16:colId xmlns:a16="http://schemas.microsoft.com/office/drawing/2014/main" val="1624717575"/>
                    </a:ext>
                  </a:extLst>
                </a:gridCol>
                <a:gridCol w="3676650">
                  <a:extLst>
                    <a:ext uri="{9D8B030D-6E8A-4147-A177-3AD203B41FA5}">
                      <a16:colId xmlns:a16="http://schemas.microsoft.com/office/drawing/2014/main" val="3265614235"/>
                    </a:ext>
                  </a:extLst>
                </a:gridCol>
              </a:tblGrid>
              <a:tr h="370840">
                <a:tc grid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ZA" sz="1800" b="1" dirty="0"/>
                        <a:t>Maintenance of  Work Requests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4155981032"/>
                  </a:ext>
                </a:extLst>
              </a:tr>
              <a:tr h="370840">
                <a:tc gridSpan="3">
                  <a:txBody>
                    <a:bodyPr/>
                    <a:lstStyle/>
                    <a:p>
                      <a:pPr algn="ctr"/>
                      <a:r>
                        <a:rPr lang="en-ZA" sz="1800" b="1" dirty="0"/>
                        <a:t>Archiving existing Work Request</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1751337855"/>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247725403"/>
                  </a:ext>
                </a:extLst>
              </a:tr>
              <a:tr h="370840">
                <a:tc>
                  <a:txBody>
                    <a:bodyPr/>
                    <a:lstStyle/>
                    <a:p>
                      <a:pPr marL="285750" indent="-285750">
                        <a:buFont typeface="Arial" panose="020B0604020202020204" pitchFamily="34" charset="0"/>
                        <a:buChar char="•"/>
                      </a:pPr>
                      <a:r>
                        <a:rPr lang="en-US" sz="1400" dirty="0"/>
                        <a:t>Select Work Request from list (using Request Number)</a:t>
                      </a:r>
                      <a:endParaRPr lang="en-ZA" sz="1400" dirty="0"/>
                    </a:p>
                  </a:txBody>
                  <a:tcPr/>
                </a:tc>
                <a:tc>
                  <a:txBody>
                    <a:bodyPr/>
                    <a:lstStyle/>
                    <a:p>
                      <a:pPr marL="285750" indent="-285750">
                        <a:buFont typeface="Arial" panose="020B0604020202020204" pitchFamily="34" charset="0"/>
                        <a:buChar char="•"/>
                      </a:pPr>
                      <a:r>
                        <a:rPr lang="en-US" sz="1400" dirty="0"/>
                        <a:t>Display all attributes of selected Work Request</a:t>
                      </a:r>
                    </a:p>
                    <a:p>
                      <a:pPr marL="285750" indent="-285750">
                        <a:buFont typeface="Arial" panose="020B0604020202020204" pitchFamily="34" charset="0"/>
                        <a:buChar char="•"/>
                      </a:pPr>
                      <a:r>
                        <a:rPr lang="en-US" sz="1400" dirty="0"/>
                        <a:t>Verify that the Work Request has not been invoiced/archived</a:t>
                      </a:r>
                    </a:p>
                    <a:p>
                      <a:pPr marL="285750" indent="-285750">
                        <a:buFont typeface="Arial" panose="020B0604020202020204" pitchFamily="34" charset="0"/>
                        <a:buChar char="•"/>
                      </a:pPr>
                      <a:r>
                        <a:rPr lang="en-US" sz="1400" dirty="0"/>
                        <a:t>Verify that the user is logged in as an Administrator</a:t>
                      </a:r>
                    </a:p>
                    <a:p>
                      <a:pPr marL="285750" indent="-285750">
                        <a:buFont typeface="Arial" panose="020B0604020202020204" pitchFamily="34" charset="0"/>
                        <a:buChar char="•"/>
                      </a:pPr>
                      <a:r>
                        <a:rPr lang="en-US" sz="1400" dirty="0"/>
                        <a:t>After the user clicked on the </a:t>
                      </a:r>
                      <a:r>
                        <a:rPr lang="en-US" sz="1400" i="1" dirty="0"/>
                        <a:t>Archive</a:t>
                      </a:r>
                      <a:r>
                        <a:rPr lang="en-US" sz="1400" dirty="0"/>
                        <a:t> button, and the Work Request has not been invoiced/archived, and the user is logged in as an Administrator, set the Work Request from the Work Requests database table as Archived</a:t>
                      </a:r>
                    </a:p>
                  </a:txBody>
                  <a:tcPr/>
                </a:tc>
                <a:tc>
                  <a:txBody>
                    <a:bodyPr/>
                    <a:lstStyle/>
                    <a:p>
                      <a:pPr marL="285750" indent="-285750">
                        <a:buFont typeface="Arial" panose="020B0604020202020204" pitchFamily="34" charset="0"/>
                        <a:buChar char="•"/>
                      </a:pPr>
                      <a:r>
                        <a:rPr lang="en-US" sz="1400" dirty="0"/>
                        <a:t>Warning message if user is not logged in as an Administrator</a:t>
                      </a:r>
                    </a:p>
                    <a:p>
                      <a:pPr marL="285750" indent="-285750">
                        <a:buFont typeface="Arial" panose="020B0604020202020204" pitchFamily="34" charset="0"/>
                        <a:buChar char="•"/>
                      </a:pPr>
                      <a:r>
                        <a:rPr lang="en-US" sz="1400" dirty="0"/>
                        <a:t>Warning message if the Work Request has already been invoiced/archived</a:t>
                      </a:r>
                    </a:p>
                    <a:p>
                      <a:pPr marL="285750" indent="-285750">
                        <a:buFont typeface="Arial" panose="020B0604020202020204" pitchFamily="34" charset="0"/>
                        <a:buChar char="•"/>
                      </a:pPr>
                      <a:r>
                        <a:rPr lang="en-US" sz="1400" dirty="0"/>
                        <a:t>A prompt to ask the user for confirmation to archive selected Work Request</a:t>
                      </a:r>
                    </a:p>
                    <a:p>
                      <a:pPr marL="285750" indent="-285750">
                        <a:buFont typeface="Arial" panose="020B0604020202020204" pitchFamily="34" charset="0"/>
                        <a:buChar char="•"/>
                      </a:pPr>
                      <a:r>
                        <a:rPr lang="en-US" sz="1400" dirty="0"/>
                        <a:t>Message, including the Request Number, confirming that the Work Request has been successfully archived</a:t>
                      </a:r>
                      <a:endParaRPr lang="en-ZA" sz="1400" dirty="0"/>
                    </a:p>
                  </a:txBody>
                  <a:tcPr/>
                </a:tc>
                <a:extLst>
                  <a:ext uri="{0D108BD9-81ED-4DB2-BD59-A6C34878D82A}">
                    <a16:rowId xmlns:a16="http://schemas.microsoft.com/office/drawing/2014/main" val="2161709715"/>
                  </a:ext>
                </a:extLst>
              </a:tr>
            </a:tbl>
          </a:graphicData>
        </a:graphic>
      </p:graphicFrame>
    </p:spTree>
    <p:extLst>
      <p:ext uri="{BB962C8B-B14F-4D97-AF65-F5344CB8AC3E}">
        <p14:creationId xmlns:p14="http://schemas.microsoft.com/office/powerpoint/2010/main" val="420518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FD2B-05A2-4CE2-927E-F385404C9AED}"/>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4981438D-2BD8-4906-BDA2-87672C446E07}"/>
              </a:ext>
            </a:extLst>
          </p:cNvPr>
          <p:cNvGraphicFramePr>
            <a:graphicFrameLocks noGrp="1"/>
          </p:cNvGraphicFramePr>
          <p:nvPr>
            <p:ph idx="1"/>
            <p:extLst>
              <p:ext uri="{D42A27DB-BD31-4B8C-83A1-F6EECF244321}">
                <p14:modId xmlns:p14="http://schemas.microsoft.com/office/powerpoint/2010/main" val="2576082815"/>
              </p:ext>
            </p:extLst>
          </p:nvPr>
        </p:nvGraphicFramePr>
        <p:xfrm>
          <a:off x="581025" y="2181225"/>
          <a:ext cx="11029950" cy="360680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3681524469"/>
                    </a:ext>
                  </a:extLst>
                </a:gridCol>
                <a:gridCol w="3676650">
                  <a:extLst>
                    <a:ext uri="{9D8B030D-6E8A-4147-A177-3AD203B41FA5}">
                      <a16:colId xmlns:a16="http://schemas.microsoft.com/office/drawing/2014/main" val="1624717575"/>
                    </a:ext>
                  </a:extLst>
                </a:gridCol>
                <a:gridCol w="3676650">
                  <a:extLst>
                    <a:ext uri="{9D8B030D-6E8A-4147-A177-3AD203B41FA5}">
                      <a16:colId xmlns:a16="http://schemas.microsoft.com/office/drawing/2014/main" val="3265614235"/>
                    </a:ext>
                  </a:extLst>
                </a:gridCol>
              </a:tblGrid>
              <a:tr h="370840">
                <a:tc gridSpan="3">
                  <a:txBody>
                    <a:bodyPr/>
                    <a:lstStyle/>
                    <a:p>
                      <a:pPr algn="ctr"/>
                      <a:r>
                        <a:rPr lang="en-ZA" sz="1800" b="1" dirty="0"/>
                        <a:t>Generate Invoice</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4155981032"/>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247725403"/>
                  </a:ext>
                </a:extLst>
              </a:tr>
              <a:tr h="370840">
                <a:tc>
                  <a:txBody>
                    <a:bodyPr/>
                    <a:lstStyle/>
                    <a:p>
                      <a:pPr marL="285750" indent="-285750">
                        <a:buFont typeface="Arial" panose="020B0604020202020204" pitchFamily="34" charset="0"/>
                        <a:buChar char="•"/>
                      </a:pPr>
                      <a:r>
                        <a:rPr lang="en-US" sz="1400" dirty="0"/>
                        <a:t>Select Work Request from list</a:t>
                      </a:r>
                      <a:endParaRPr lang="en-ZA" sz="1400" dirty="0"/>
                    </a:p>
                  </a:txBody>
                  <a:tcPr/>
                </a:tc>
                <a:tc>
                  <a:txBody>
                    <a:bodyPr/>
                    <a:lstStyle/>
                    <a:p>
                      <a:pPr marL="285750" indent="-285750">
                        <a:buFont typeface="Arial" panose="020B0604020202020204" pitchFamily="34" charset="0"/>
                        <a:buChar char="•"/>
                      </a:pPr>
                      <a:r>
                        <a:rPr lang="en-US" sz="1400" dirty="0"/>
                        <a:t>Display all attributes of selected Work Request</a:t>
                      </a:r>
                    </a:p>
                    <a:p>
                      <a:pPr marL="285750" indent="-285750">
                        <a:buFont typeface="Arial" panose="020B0604020202020204" pitchFamily="34" charset="0"/>
                        <a:buChar char="•"/>
                      </a:pPr>
                      <a:r>
                        <a:rPr lang="en-US" sz="1400" dirty="0"/>
                        <a:t>Verify that the Work Request has not been invoiced/archived</a:t>
                      </a:r>
                    </a:p>
                    <a:p>
                      <a:pPr marL="285750" indent="-285750">
                        <a:buFont typeface="Arial" panose="020B0604020202020204" pitchFamily="34" charset="0"/>
                        <a:buChar char="•"/>
                      </a:pPr>
                      <a:r>
                        <a:rPr lang="en-US" sz="1400" dirty="0"/>
                        <a:t>After the user clicked the </a:t>
                      </a:r>
                      <a:r>
                        <a:rPr lang="en-US" sz="1400" i="1" dirty="0"/>
                        <a:t>Invoice</a:t>
                      </a:r>
                      <a:r>
                        <a:rPr lang="en-US" sz="1400" dirty="0"/>
                        <a:t> button, and the Work request has not been invoiced/Archived, an Invoice Number is generated, and an Invoice is created.  The Work Request is set to Invoiced and updated accordingly in the Work Requests database table</a:t>
                      </a:r>
                    </a:p>
                    <a:p>
                      <a:pPr marL="285750" indent="-285750">
                        <a:buFont typeface="Arial" panose="020B0604020202020204" pitchFamily="34" charset="0"/>
                        <a:buChar char="•"/>
                      </a:pPr>
                      <a:r>
                        <a:rPr lang="en-US" sz="1400" dirty="0"/>
                        <a:t>The Invoice is added to the Invoices database table</a:t>
                      </a:r>
                    </a:p>
                  </a:txBody>
                  <a:tcPr/>
                </a:tc>
                <a:tc>
                  <a:txBody>
                    <a:bodyPr/>
                    <a:lstStyle/>
                    <a:p>
                      <a:pPr marL="285750" indent="-285750">
                        <a:buFont typeface="Arial" panose="020B0604020202020204" pitchFamily="34" charset="0"/>
                        <a:buChar char="•"/>
                      </a:pPr>
                      <a:r>
                        <a:rPr lang="en-US" sz="1400" dirty="0"/>
                        <a:t>Warning message if the Work Request has already  been invoiced/archived</a:t>
                      </a:r>
                    </a:p>
                    <a:p>
                      <a:pPr marL="285750" indent="-285750">
                        <a:buFont typeface="Arial" panose="020B0604020202020204" pitchFamily="34" charset="0"/>
                        <a:buChar char="•"/>
                      </a:pPr>
                      <a:r>
                        <a:rPr lang="en-US" sz="1400" dirty="0"/>
                        <a:t>Message, including the Invoice Number, confirming that the Work Request has been successfully invoiced</a:t>
                      </a:r>
                    </a:p>
                    <a:p>
                      <a:pPr marL="285750" indent="-285750">
                        <a:buFont typeface="Arial" panose="020B0604020202020204" pitchFamily="34" charset="0"/>
                        <a:buChar char="•"/>
                      </a:pPr>
                      <a:r>
                        <a:rPr lang="en-US" sz="1400" dirty="0"/>
                        <a:t>A copy of the generated Invoice is displayed – can be printed as a hard copy</a:t>
                      </a:r>
                      <a:endParaRPr lang="en-ZA" sz="1400" dirty="0"/>
                    </a:p>
                  </a:txBody>
                  <a:tcPr/>
                </a:tc>
                <a:extLst>
                  <a:ext uri="{0D108BD9-81ED-4DB2-BD59-A6C34878D82A}">
                    <a16:rowId xmlns:a16="http://schemas.microsoft.com/office/drawing/2014/main" val="2161709715"/>
                  </a:ext>
                </a:extLst>
              </a:tr>
            </a:tbl>
          </a:graphicData>
        </a:graphic>
      </p:graphicFrame>
    </p:spTree>
    <p:extLst>
      <p:ext uri="{BB962C8B-B14F-4D97-AF65-F5344CB8AC3E}">
        <p14:creationId xmlns:p14="http://schemas.microsoft.com/office/powerpoint/2010/main" val="363939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B173-38AF-4A63-998A-6CB0D5C0F27A}"/>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7" name="Content Placeholder 6">
            <a:extLst>
              <a:ext uri="{FF2B5EF4-FFF2-40B4-BE49-F238E27FC236}">
                <a16:creationId xmlns:a16="http://schemas.microsoft.com/office/drawing/2014/main" id="{1F5AB5B5-4CEE-48D4-8D26-F793643EF7C8}"/>
              </a:ext>
            </a:extLst>
          </p:cNvPr>
          <p:cNvGraphicFramePr>
            <a:graphicFrameLocks noGrp="1"/>
          </p:cNvGraphicFramePr>
          <p:nvPr>
            <p:ph idx="1"/>
            <p:extLst>
              <p:ext uri="{D42A27DB-BD31-4B8C-83A1-F6EECF244321}">
                <p14:modId xmlns:p14="http://schemas.microsoft.com/office/powerpoint/2010/main" val="19669446"/>
              </p:ext>
            </p:extLst>
          </p:nvPr>
        </p:nvGraphicFramePr>
        <p:xfrm>
          <a:off x="581025" y="2181225"/>
          <a:ext cx="11029950" cy="394208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694870208"/>
                    </a:ext>
                  </a:extLst>
                </a:gridCol>
                <a:gridCol w="3676650">
                  <a:extLst>
                    <a:ext uri="{9D8B030D-6E8A-4147-A177-3AD203B41FA5}">
                      <a16:colId xmlns:a16="http://schemas.microsoft.com/office/drawing/2014/main" val="1608452585"/>
                    </a:ext>
                  </a:extLst>
                </a:gridCol>
                <a:gridCol w="3676650">
                  <a:extLst>
                    <a:ext uri="{9D8B030D-6E8A-4147-A177-3AD203B41FA5}">
                      <a16:colId xmlns:a16="http://schemas.microsoft.com/office/drawing/2014/main" val="2964120483"/>
                    </a:ext>
                  </a:extLst>
                </a:gridCol>
              </a:tblGrid>
              <a:tr h="370840">
                <a:tc gridSpan="3">
                  <a:txBody>
                    <a:bodyPr/>
                    <a:lstStyle/>
                    <a:p>
                      <a:pPr algn="ctr"/>
                      <a:r>
                        <a:rPr lang="en-ZA" sz="1800" b="1" dirty="0"/>
                        <a:t>Receiving Payment</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758347710"/>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4130809258"/>
                  </a:ext>
                </a:extLst>
              </a:tr>
              <a:tr h="370840">
                <a:tc>
                  <a:txBody>
                    <a:bodyPr/>
                    <a:lstStyle/>
                    <a:p>
                      <a:pPr marL="285750" indent="-285750">
                        <a:buFont typeface="Arial" panose="020B0604020202020204" pitchFamily="34" charset="0"/>
                        <a:buChar char="•"/>
                      </a:pPr>
                      <a:r>
                        <a:rPr lang="en-US" sz="1200" dirty="0"/>
                        <a:t>Select Invoice from list (Invoice Number and/or Request Number)</a:t>
                      </a:r>
                    </a:p>
                    <a:p>
                      <a:pPr marL="285750" indent="-285750">
                        <a:buFont typeface="Arial" panose="020B0604020202020204" pitchFamily="34" charset="0"/>
                        <a:buChar char="•"/>
                      </a:pPr>
                      <a:r>
                        <a:rPr lang="en-ZA" sz="1200" dirty="0"/>
                        <a:t>Enter Payment Amount</a:t>
                      </a:r>
                    </a:p>
                  </a:txBody>
                  <a:tcPr/>
                </a:tc>
                <a:tc>
                  <a:txBody>
                    <a:bodyPr/>
                    <a:lstStyle/>
                    <a:p>
                      <a:pPr marL="285750" indent="-285750">
                        <a:buFont typeface="Arial" panose="020B0604020202020204" pitchFamily="34" charset="0"/>
                        <a:buChar char="•"/>
                      </a:pPr>
                      <a:r>
                        <a:rPr lang="en-US" sz="1200" dirty="0"/>
                        <a:t>Display all attributes of selected Invoice, including the amount still owed</a:t>
                      </a:r>
                    </a:p>
                    <a:p>
                      <a:pPr marL="285750" indent="-285750">
                        <a:buFont typeface="Arial" panose="020B0604020202020204" pitchFamily="34" charset="0"/>
                        <a:buChar char="•"/>
                      </a:pPr>
                      <a:r>
                        <a:rPr lang="en-US" sz="1200" dirty="0"/>
                        <a:t>Validate that</a:t>
                      </a:r>
                    </a:p>
                    <a:p>
                      <a:pPr marL="742950" lvl="1" indent="-285750">
                        <a:buFont typeface="Arial" panose="020B0604020202020204" pitchFamily="34" charset="0"/>
                        <a:buChar char="•"/>
                      </a:pPr>
                      <a:r>
                        <a:rPr lang="en-US" sz="1200" dirty="0"/>
                        <a:t>All attributes have been entered</a:t>
                      </a:r>
                    </a:p>
                    <a:p>
                      <a:pPr marL="742950" lvl="1" indent="-285750">
                        <a:buFont typeface="Arial" panose="020B0604020202020204" pitchFamily="34" charset="0"/>
                        <a:buChar char="•"/>
                      </a:pPr>
                      <a:r>
                        <a:rPr lang="en-US" sz="1200" dirty="0"/>
                        <a:t>The Payment Amount is a positive, numerical value</a:t>
                      </a:r>
                    </a:p>
                    <a:p>
                      <a:pPr marL="742950" lvl="1" indent="-285750">
                        <a:buFont typeface="Arial" panose="020B0604020202020204" pitchFamily="34" charset="0"/>
                        <a:buChar char="•"/>
                      </a:pPr>
                      <a:r>
                        <a:rPr lang="en-US" sz="1200" dirty="0"/>
                        <a:t>The Payment Amount is not greater than the Amount Owed</a:t>
                      </a:r>
                    </a:p>
                    <a:p>
                      <a:pPr marL="285750" indent="-285750">
                        <a:buFont typeface="Arial" panose="020B0604020202020204" pitchFamily="34" charset="0"/>
                        <a:buChar char="•"/>
                      </a:pPr>
                      <a:r>
                        <a:rPr lang="en-US" sz="1200" dirty="0"/>
                        <a:t>Verify that the Work Request has been invoiced</a:t>
                      </a:r>
                    </a:p>
                    <a:p>
                      <a:pPr marL="285750" indent="-285750">
                        <a:buFont typeface="Arial" panose="020B0604020202020204" pitchFamily="34" charset="0"/>
                        <a:buChar char="•"/>
                      </a:pPr>
                      <a:r>
                        <a:rPr lang="en-US" sz="1200" dirty="0"/>
                        <a:t>After the user clicked the </a:t>
                      </a:r>
                      <a:r>
                        <a:rPr lang="en-US" sz="1200" i="1" dirty="0"/>
                        <a:t>Process Payment</a:t>
                      </a:r>
                      <a:r>
                        <a:rPr lang="en-US" sz="1200" dirty="0"/>
                        <a:t> button, and the Work Request has been invoiced, the Payment Amount is subtracted from the Amount Owed.  A Proof of Payment is generated.  If the resulting Amount Owed is zero, the invoice status is set as paid.  The Invoices database table is updated</a:t>
                      </a:r>
                    </a:p>
                    <a:p>
                      <a:pPr marL="285750" indent="-285750">
                        <a:buFont typeface="Arial" panose="020B0604020202020204" pitchFamily="34" charset="0"/>
                        <a:buChar char="•"/>
                      </a:pPr>
                      <a:r>
                        <a:rPr lang="en-US" sz="1200" dirty="0"/>
                        <a:t>The Payment is added to the Payments database table</a:t>
                      </a:r>
                    </a:p>
                  </a:txBody>
                  <a:tcPr/>
                </a:tc>
                <a:tc>
                  <a:txBody>
                    <a:bodyPr/>
                    <a:lstStyle/>
                    <a:p>
                      <a:pPr marL="285750" indent="-285750">
                        <a:buFont typeface="Arial" panose="020B0604020202020204" pitchFamily="34" charset="0"/>
                        <a:buChar char="•"/>
                      </a:pPr>
                      <a:r>
                        <a:rPr lang="en-US" sz="1200" dirty="0"/>
                        <a:t>Warning message if all attributes have not been entered</a:t>
                      </a:r>
                    </a:p>
                    <a:p>
                      <a:pPr marL="285750" indent="-285750">
                        <a:buFont typeface="Arial" panose="020B0604020202020204" pitchFamily="34" charset="0"/>
                        <a:buChar char="•"/>
                      </a:pPr>
                      <a:r>
                        <a:rPr lang="en-US" sz="1200" dirty="0"/>
                        <a:t>Warning message if the Payment Amount is invalid</a:t>
                      </a:r>
                    </a:p>
                    <a:p>
                      <a:pPr marL="285750" indent="-285750">
                        <a:buFont typeface="Arial" panose="020B0604020202020204" pitchFamily="34" charset="0"/>
                        <a:buChar char="•"/>
                      </a:pPr>
                      <a:r>
                        <a:rPr lang="en-US" sz="1200" dirty="0"/>
                        <a:t>Warning message if the Work Request has not been invoiced</a:t>
                      </a:r>
                    </a:p>
                    <a:p>
                      <a:pPr marL="285750" indent="-285750">
                        <a:buFont typeface="Arial" panose="020B0604020202020204" pitchFamily="34" charset="0"/>
                        <a:buChar char="•"/>
                      </a:pPr>
                      <a:r>
                        <a:rPr lang="en-US" sz="1200" dirty="0"/>
                        <a:t>Message, including the Invoice Number and/or Request Number, confirming that the Payment has been successfully received</a:t>
                      </a:r>
                    </a:p>
                    <a:p>
                      <a:pPr marL="285750" indent="-285750">
                        <a:buFont typeface="Arial" panose="020B0604020202020204" pitchFamily="34" charset="0"/>
                        <a:buChar char="•"/>
                      </a:pPr>
                      <a:r>
                        <a:rPr lang="en-US" sz="1200" dirty="0"/>
                        <a:t>A copy of the generated Proof of Payment is displayed – can be printed as a hard copy</a:t>
                      </a:r>
                    </a:p>
                  </a:txBody>
                  <a:tcPr/>
                </a:tc>
                <a:extLst>
                  <a:ext uri="{0D108BD9-81ED-4DB2-BD59-A6C34878D82A}">
                    <a16:rowId xmlns:a16="http://schemas.microsoft.com/office/drawing/2014/main" val="6398717"/>
                  </a:ext>
                </a:extLst>
              </a:tr>
            </a:tbl>
          </a:graphicData>
        </a:graphic>
      </p:graphicFrame>
    </p:spTree>
    <p:extLst>
      <p:ext uri="{BB962C8B-B14F-4D97-AF65-F5344CB8AC3E}">
        <p14:creationId xmlns:p14="http://schemas.microsoft.com/office/powerpoint/2010/main" val="146055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EEE57-1CA4-47AD-BA1E-B923779382C5}"/>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7" name="Content Placeholder 6">
            <a:extLst>
              <a:ext uri="{FF2B5EF4-FFF2-40B4-BE49-F238E27FC236}">
                <a16:creationId xmlns:a16="http://schemas.microsoft.com/office/drawing/2014/main" id="{DC7E1F5B-47E3-4BDE-A4B3-00E5AC06FF73}"/>
              </a:ext>
            </a:extLst>
          </p:cNvPr>
          <p:cNvGraphicFramePr>
            <a:graphicFrameLocks noGrp="1"/>
          </p:cNvGraphicFramePr>
          <p:nvPr>
            <p:ph idx="1"/>
            <p:extLst>
              <p:ext uri="{D42A27DB-BD31-4B8C-83A1-F6EECF244321}">
                <p14:modId xmlns:p14="http://schemas.microsoft.com/office/powerpoint/2010/main" val="1570635642"/>
              </p:ext>
            </p:extLst>
          </p:nvPr>
        </p:nvGraphicFramePr>
        <p:xfrm>
          <a:off x="581025" y="2181225"/>
          <a:ext cx="11029950" cy="296672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277015485"/>
                    </a:ext>
                  </a:extLst>
                </a:gridCol>
                <a:gridCol w="3676650">
                  <a:extLst>
                    <a:ext uri="{9D8B030D-6E8A-4147-A177-3AD203B41FA5}">
                      <a16:colId xmlns:a16="http://schemas.microsoft.com/office/drawing/2014/main" val="641914233"/>
                    </a:ext>
                  </a:extLst>
                </a:gridCol>
                <a:gridCol w="3676650">
                  <a:extLst>
                    <a:ext uri="{9D8B030D-6E8A-4147-A177-3AD203B41FA5}">
                      <a16:colId xmlns:a16="http://schemas.microsoft.com/office/drawing/2014/main" val="4218273552"/>
                    </a:ext>
                  </a:extLst>
                </a:gridCol>
              </a:tblGrid>
              <a:tr h="370840">
                <a:tc gridSpan="3">
                  <a:txBody>
                    <a:bodyPr/>
                    <a:lstStyle/>
                    <a:p>
                      <a:pPr algn="ctr"/>
                      <a:r>
                        <a:rPr lang="en-ZA" sz="1800" b="1" dirty="0"/>
                        <a:t>Generate Financial Statement</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090812959"/>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082488766"/>
                  </a:ext>
                </a:extLst>
              </a:tr>
              <a:tr h="370840">
                <a:tc>
                  <a:txBody>
                    <a:bodyPr/>
                    <a:lstStyle/>
                    <a:p>
                      <a:pPr marL="285750" indent="-285750">
                        <a:buFont typeface="Arial" panose="020B0604020202020204" pitchFamily="34" charset="0"/>
                        <a:buChar char="•"/>
                      </a:pPr>
                      <a:r>
                        <a:rPr lang="en-US" sz="1400" dirty="0"/>
                        <a:t>Select Client from list (using Client Name)</a:t>
                      </a:r>
                      <a:endParaRPr lang="en-ZA" sz="1400" dirty="0"/>
                    </a:p>
                  </a:txBody>
                  <a:tcPr/>
                </a:tc>
                <a:tc>
                  <a:txBody>
                    <a:bodyPr/>
                    <a:lstStyle/>
                    <a:p>
                      <a:pPr marL="285750" indent="-285750">
                        <a:buFont typeface="Arial" panose="020B0604020202020204" pitchFamily="34" charset="0"/>
                        <a:buChar char="•"/>
                      </a:pPr>
                      <a:r>
                        <a:rPr lang="en-US" sz="1400" dirty="0"/>
                        <a:t>Validate that all attributes have been entered</a:t>
                      </a:r>
                    </a:p>
                    <a:p>
                      <a:pPr marL="285750" indent="-285750">
                        <a:buFont typeface="Arial" panose="020B0604020202020204" pitchFamily="34" charset="0"/>
                        <a:buChar char="•"/>
                      </a:pPr>
                      <a:r>
                        <a:rPr lang="en-US" sz="1400" dirty="0"/>
                        <a:t>After the user clicked on the </a:t>
                      </a:r>
                      <a:r>
                        <a:rPr lang="en-US" sz="1400" i="1" dirty="0"/>
                        <a:t>Generate Statement</a:t>
                      </a:r>
                      <a:r>
                        <a:rPr lang="en-US" sz="1400" dirty="0"/>
                        <a:t> button, all the Invoices and Payments belonging to the client is retrieved</a:t>
                      </a:r>
                    </a:p>
                    <a:p>
                      <a:pPr marL="285750" indent="-285750">
                        <a:buFont typeface="Arial" panose="020B0604020202020204" pitchFamily="34" charset="0"/>
                        <a:buChar char="•"/>
                      </a:pPr>
                      <a:r>
                        <a:rPr lang="en-US" sz="1400" dirty="0"/>
                        <a:t>The net balance is calculated</a:t>
                      </a:r>
                    </a:p>
                  </a:txBody>
                  <a:tcPr/>
                </a:tc>
                <a:tc>
                  <a:txBody>
                    <a:bodyPr/>
                    <a:lstStyle/>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All the Invoices and Payments belonging to the Client are displayed, sorted according to transaction date.  The corresponding invoice and payment values are displayed in debit and credit columns respectfully</a:t>
                      </a:r>
                    </a:p>
                    <a:p>
                      <a:pPr marL="285750" indent="-285750">
                        <a:buFont typeface="Arial" panose="020B0604020202020204" pitchFamily="34" charset="0"/>
                        <a:buChar char="•"/>
                      </a:pPr>
                      <a:r>
                        <a:rPr lang="en-US" sz="1400" dirty="0"/>
                        <a:t>The net balance is displayed</a:t>
                      </a:r>
                    </a:p>
                    <a:p>
                      <a:pPr marL="285750" indent="-285750">
                        <a:buFont typeface="Arial" panose="020B0604020202020204" pitchFamily="34" charset="0"/>
                        <a:buChar char="•"/>
                      </a:pPr>
                      <a:r>
                        <a:rPr lang="en-US" sz="1400" dirty="0"/>
                        <a:t>The Financial Statement can be printed as a hard copy</a:t>
                      </a:r>
                      <a:endParaRPr lang="en-ZA" sz="1400" dirty="0"/>
                    </a:p>
                  </a:txBody>
                  <a:tcPr/>
                </a:tc>
                <a:extLst>
                  <a:ext uri="{0D108BD9-81ED-4DB2-BD59-A6C34878D82A}">
                    <a16:rowId xmlns:a16="http://schemas.microsoft.com/office/drawing/2014/main" val="3025891483"/>
                  </a:ext>
                </a:extLst>
              </a:tr>
            </a:tbl>
          </a:graphicData>
        </a:graphic>
      </p:graphicFrame>
    </p:spTree>
    <p:extLst>
      <p:ext uri="{BB962C8B-B14F-4D97-AF65-F5344CB8AC3E}">
        <p14:creationId xmlns:p14="http://schemas.microsoft.com/office/powerpoint/2010/main" val="198126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9664-4430-4CCD-96FF-A914D3440C38}"/>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7" name="Content Placeholder 6">
            <a:extLst>
              <a:ext uri="{FF2B5EF4-FFF2-40B4-BE49-F238E27FC236}">
                <a16:creationId xmlns:a16="http://schemas.microsoft.com/office/drawing/2014/main" id="{C0FB6426-ED85-4183-80D5-C05EBA03CB97}"/>
              </a:ext>
            </a:extLst>
          </p:cNvPr>
          <p:cNvGraphicFramePr>
            <a:graphicFrameLocks noGrp="1"/>
          </p:cNvGraphicFramePr>
          <p:nvPr>
            <p:ph idx="1"/>
            <p:extLst>
              <p:ext uri="{D42A27DB-BD31-4B8C-83A1-F6EECF244321}">
                <p14:modId xmlns:p14="http://schemas.microsoft.com/office/powerpoint/2010/main" val="4285101354"/>
              </p:ext>
            </p:extLst>
          </p:nvPr>
        </p:nvGraphicFramePr>
        <p:xfrm>
          <a:off x="581025" y="2181225"/>
          <a:ext cx="11029950" cy="33934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277015485"/>
                    </a:ext>
                  </a:extLst>
                </a:gridCol>
                <a:gridCol w="3676650">
                  <a:extLst>
                    <a:ext uri="{9D8B030D-6E8A-4147-A177-3AD203B41FA5}">
                      <a16:colId xmlns:a16="http://schemas.microsoft.com/office/drawing/2014/main" val="641914233"/>
                    </a:ext>
                  </a:extLst>
                </a:gridCol>
                <a:gridCol w="3676650">
                  <a:extLst>
                    <a:ext uri="{9D8B030D-6E8A-4147-A177-3AD203B41FA5}">
                      <a16:colId xmlns:a16="http://schemas.microsoft.com/office/drawing/2014/main" val="4218273552"/>
                    </a:ext>
                  </a:extLst>
                </a:gridCol>
              </a:tblGrid>
              <a:tr h="370840">
                <a:tc gridSpan="3">
                  <a:txBody>
                    <a:bodyPr/>
                    <a:lstStyle/>
                    <a:p>
                      <a:pPr algn="ctr"/>
                      <a:r>
                        <a:rPr lang="en-ZA" sz="1800" b="1" dirty="0"/>
                        <a:t>Display Outstanding Invoices</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090812959"/>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082488766"/>
                  </a:ext>
                </a:extLst>
              </a:tr>
              <a:tr h="370840">
                <a:tc>
                  <a:txBody>
                    <a:bodyPr/>
                    <a:lstStyle/>
                    <a:p>
                      <a:pPr marL="285750" indent="-285750">
                        <a:buFont typeface="Arial" panose="020B0604020202020204" pitchFamily="34" charset="0"/>
                        <a:buChar char="•"/>
                      </a:pPr>
                      <a:r>
                        <a:rPr lang="en-US" sz="1400" i="0" dirty="0"/>
                        <a:t>Click on the </a:t>
                      </a:r>
                      <a:r>
                        <a:rPr lang="en-US" sz="1400" i="1" dirty="0"/>
                        <a:t>Display Outstanding Invoices</a:t>
                      </a:r>
                      <a:r>
                        <a:rPr lang="en-US" sz="1400" dirty="0"/>
                        <a:t> button</a:t>
                      </a:r>
                      <a:endParaRPr lang="en-US" sz="1400" i="0" dirty="0"/>
                    </a:p>
                    <a:p>
                      <a:pPr marL="285750" indent="-285750">
                        <a:buFont typeface="Arial" panose="020B0604020202020204" pitchFamily="34" charset="0"/>
                        <a:buChar char="•"/>
                      </a:pPr>
                      <a:r>
                        <a:rPr lang="en-US" sz="1400" i="1" dirty="0"/>
                        <a:t>(sorting-based input done after outstanding Invoices are displayed)</a:t>
                      </a:r>
                    </a:p>
                  </a:txBody>
                  <a:tcPr/>
                </a:tc>
                <a:tc>
                  <a:txBody>
                    <a:bodyPr/>
                    <a:lstStyle/>
                    <a:p>
                      <a:pPr marL="285750" indent="-285750">
                        <a:buFont typeface="Arial" panose="020B0604020202020204" pitchFamily="34" charset="0"/>
                        <a:buChar char="•"/>
                      </a:pPr>
                      <a:r>
                        <a:rPr lang="en-US" sz="1400" dirty="0"/>
                        <a:t>After the user clicked on the </a:t>
                      </a:r>
                      <a:r>
                        <a:rPr lang="en-US" sz="1400" i="1" dirty="0"/>
                        <a:t>Display Outstanding Invoices</a:t>
                      </a:r>
                      <a:r>
                        <a:rPr lang="en-US" sz="1400" dirty="0"/>
                        <a:t> button, all the Invoices that are not set as paid, are returned</a:t>
                      </a:r>
                    </a:p>
                  </a:txBody>
                  <a:tcPr/>
                </a:tc>
                <a:tc>
                  <a:txBody>
                    <a:bodyPr/>
                    <a:lstStyle/>
                    <a:p>
                      <a:pPr marL="285750" indent="-285750">
                        <a:buFont typeface="Arial" panose="020B0604020202020204" pitchFamily="34" charset="0"/>
                        <a:buChar char="•"/>
                      </a:pPr>
                      <a:r>
                        <a:rPr lang="en-US" sz="1400" dirty="0"/>
                        <a:t>All Invoices not yet set as paid are displayed.</a:t>
                      </a:r>
                    </a:p>
                    <a:p>
                      <a:pPr marL="285750" indent="-285750">
                        <a:buFont typeface="Arial" panose="020B0604020202020204" pitchFamily="34" charset="0"/>
                        <a:buChar char="•"/>
                      </a:pPr>
                      <a:r>
                        <a:rPr lang="en-US" sz="1400" dirty="0"/>
                        <a:t>Information relating to the Invoices are also displayed, such as Client,  Total Amount, Amount Still Owed, Date Invoiced, and Payment Terms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400" dirty="0"/>
                        <a:t>Displayed information can be sorted according to these fields by clicking on the respective column</a:t>
                      </a:r>
                      <a:endParaRPr lang="en-US" sz="1400" dirty="0"/>
                    </a:p>
                    <a:p>
                      <a:pPr marL="285750" indent="-285750">
                        <a:buFont typeface="Arial" panose="020B0604020202020204" pitchFamily="34" charset="0"/>
                        <a:buChar char="•"/>
                      </a:pPr>
                      <a:r>
                        <a:rPr lang="en-ZA" sz="1400" dirty="0"/>
                        <a:t>Displayed information can be filtered by making use of the search fields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displayed information can be printed as a hard copy and/or saved to a hard drive</a:t>
                      </a:r>
                    </a:p>
                  </a:txBody>
                  <a:tcPr/>
                </a:tc>
                <a:extLst>
                  <a:ext uri="{0D108BD9-81ED-4DB2-BD59-A6C34878D82A}">
                    <a16:rowId xmlns:a16="http://schemas.microsoft.com/office/drawing/2014/main" val="3025891483"/>
                  </a:ext>
                </a:extLst>
              </a:tr>
            </a:tbl>
          </a:graphicData>
        </a:graphic>
      </p:graphicFrame>
    </p:spTree>
    <p:extLst>
      <p:ext uri="{BB962C8B-B14F-4D97-AF65-F5344CB8AC3E}">
        <p14:creationId xmlns:p14="http://schemas.microsoft.com/office/powerpoint/2010/main" val="930025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15C7-4DCA-4AE3-BAFC-F29536DDF9FF}"/>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7" name="Content Placeholder 6">
            <a:extLst>
              <a:ext uri="{FF2B5EF4-FFF2-40B4-BE49-F238E27FC236}">
                <a16:creationId xmlns:a16="http://schemas.microsoft.com/office/drawing/2014/main" id="{E2240A2B-C2D4-4918-AB42-3A8678AB25DC}"/>
              </a:ext>
            </a:extLst>
          </p:cNvPr>
          <p:cNvGraphicFramePr>
            <a:graphicFrameLocks noGrp="1"/>
          </p:cNvGraphicFramePr>
          <p:nvPr>
            <p:ph idx="1"/>
            <p:extLst>
              <p:ext uri="{D42A27DB-BD31-4B8C-83A1-F6EECF244321}">
                <p14:modId xmlns:p14="http://schemas.microsoft.com/office/powerpoint/2010/main" val="244776069"/>
              </p:ext>
            </p:extLst>
          </p:nvPr>
        </p:nvGraphicFramePr>
        <p:xfrm>
          <a:off x="581025" y="2181225"/>
          <a:ext cx="11029950" cy="211328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277015485"/>
                    </a:ext>
                  </a:extLst>
                </a:gridCol>
                <a:gridCol w="3676650">
                  <a:extLst>
                    <a:ext uri="{9D8B030D-6E8A-4147-A177-3AD203B41FA5}">
                      <a16:colId xmlns:a16="http://schemas.microsoft.com/office/drawing/2014/main" val="641914233"/>
                    </a:ext>
                  </a:extLst>
                </a:gridCol>
                <a:gridCol w="3676650">
                  <a:extLst>
                    <a:ext uri="{9D8B030D-6E8A-4147-A177-3AD203B41FA5}">
                      <a16:colId xmlns:a16="http://schemas.microsoft.com/office/drawing/2014/main" val="4218273552"/>
                    </a:ext>
                  </a:extLst>
                </a:gridCol>
              </a:tblGrid>
              <a:tr h="370840">
                <a:tc gridSpan="3">
                  <a:txBody>
                    <a:bodyPr/>
                    <a:lstStyle/>
                    <a:p>
                      <a:pPr algn="ctr"/>
                      <a:r>
                        <a:rPr lang="en-ZA" sz="1800" b="1" dirty="0"/>
                        <a:t>Display Payments per Period</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090812959"/>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082488766"/>
                  </a:ext>
                </a:extLst>
              </a:tr>
              <a:tr h="370840">
                <a:tc>
                  <a:txBody>
                    <a:bodyPr/>
                    <a:lstStyle/>
                    <a:p>
                      <a:pPr marL="285750" indent="-285750">
                        <a:buFont typeface="Arial" panose="020B0604020202020204" pitchFamily="34" charset="0"/>
                        <a:buChar char="•"/>
                      </a:pPr>
                      <a:r>
                        <a:rPr lang="en-ZA" sz="1400" dirty="0"/>
                        <a:t>Select a start date</a:t>
                      </a:r>
                    </a:p>
                    <a:p>
                      <a:pPr marL="285750" indent="-285750">
                        <a:buFont typeface="Arial" panose="020B0604020202020204" pitchFamily="34" charset="0"/>
                        <a:buChar char="•"/>
                      </a:pPr>
                      <a:r>
                        <a:rPr lang="en-ZA" sz="1400" dirty="0"/>
                        <a:t>Select an end date</a:t>
                      </a:r>
                    </a:p>
                  </a:txBody>
                  <a:tcPr/>
                </a:tc>
                <a:tc>
                  <a:txBody>
                    <a:bodyPr/>
                    <a:lstStyle/>
                    <a:p>
                      <a:pPr marL="285750" indent="-285750">
                        <a:buFont typeface="Arial" panose="020B0604020202020204" pitchFamily="34" charset="0"/>
                        <a:buChar char="•"/>
                      </a:pPr>
                      <a:r>
                        <a:rPr lang="en-US" sz="1400" dirty="0"/>
                        <a:t>Validate that all attributes have been entered</a:t>
                      </a:r>
                    </a:p>
                    <a:p>
                      <a:pPr marL="285750" indent="-285750">
                        <a:buFont typeface="Arial" panose="020B0604020202020204" pitchFamily="34" charset="0"/>
                        <a:buChar char="•"/>
                      </a:pPr>
                      <a:r>
                        <a:rPr lang="en-US" sz="1400" dirty="0"/>
                        <a:t>After the use clicked on the </a:t>
                      </a:r>
                      <a:r>
                        <a:rPr lang="en-US" sz="1400" i="1" dirty="0"/>
                        <a:t>Display Payments</a:t>
                      </a:r>
                      <a:r>
                        <a:rPr lang="en-US" sz="1400" dirty="0"/>
                        <a:t> button, all the Payments that took place during the given period, are retrieved</a:t>
                      </a:r>
                    </a:p>
                  </a:txBody>
                  <a:tcPr/>
                </a:tc>
                <a:tc>
                  <a:txBody>
                    <a:bodyPr/>
                    <a:lstStyle/>
                    <a:p>
                      <a:pPr marL="285750" indent="-285750">
                        <a:buFont typeface="Arial" panose="020B0604020202020204" pitchFamily="34" charset="0"/>
                        <a:buChar char="•"/>
                      </a:pPr>
                      <a:r>
                        <a:rPr lang="en-US" sz="1400" dirty="0"/>
                        <a:t>Warning message if all attributes have not been entered</a:t>
                      </a:r>
                    </a:p>
                    <a:p>
                      <a:pPr marL="285750" indent="-285750">
                        <a:buFont typeface="Arial" panose="020B0604020202020204" pitchFamily="34" charset="0"/>
                        <a:buChar char="•"/>
                      </a:pPr>
                      <a:r>
                        <a:rPr lang="en-US" sz="1400" dirty="0"/>
                        <a:t>All the Payments that took place during the given period, are displayed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The displayed information can be printed as a hard copy</a:t>
                      </a:r>
                    </a:p>
                  </a:txBody>
                  <a:tcPr/>
                </a:tc>
                <a:extLst>
                  <a:ext uri="{0D108BD9-81ED-4DB2-BD59-A6C34878D82A}">
                    <a16:rowId xmlns:a16="http://schemas.microsoft.com/office/drawing/2014/main" val="3025891483"/>
                  </a:ext>
                </a:extLst>
              </a:tr>
            </a:tbl>
          </a:graphicData>
        </a:graphic>
      </p:graphicFrame>
    </p:spTree>
    <p:extLst>
      <p:ext uri="{BB962C8B-B14F-4D97-AF65-F5344CB8AC3E}">
        <p14:creationId xmlns:p14="http://schemas.microsoft.com/office/powerpoint/2010/main" val="632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879B-276A-4E8D-BD55-4023FEE7B132}"/>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7" name="Content Placeholder 6">
            <a:extLst>
              <a:ext uri="{FF2B5EF4-FFF2-40B4-BE49-F238E27FC236}">
                <a16:creationId xmlns:a16="http://schemas.microsoft.com/office/drawing/2014/main" id="{05E417D1-9667-4FF1-8ECC-28530DAC97BC}"/>
              </a:ext>
            </a:extLst>
          </p:cNvPr>
          <p:cNvGraphicFramePr>
            <a:graphicFrameLocks noGrp="1"/>
          </p:cNvGraphicFramePr>
          <p:nvPr>
            <p:ph idx="1"/>
            <p:extLst>
              <p:ext uri="{D42A27DB-BD31-4B8C-83A1-F6EECF244321}">
                <p14:modId xmlns:p14="http://schemas.microsoft.com/office/powerpoint/2010/main" val="1035950007"/>
              </p:ext>
            </p:extLst>
          </p:nvPr>
        </p:nvGraphicFramePr>
        <p:xfrm>
          <a:off x="581025" y="2181225"/>
          <a:ext cx="11029950" cy="33934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277015485"/>
                    </a:ext>
                  </a:extLst>
                </a:gridCol>
                <a:gridCol w="3676650">
                  <a:extLst>
                    <a:ext uri="{9D8B030D-6E8A-4147-A177-3AD203B41FA5}">
                      <a16:colId xmlns:a16="http://schemas.microsoft.com/office/drawing/2014/main" val="641914233"/>
                    </a:ext>
                  </a:extLst>
                </a:gridCol>
                <a:gridCol w="3676650">
                  <a:extLst>
                    <a:ext uri="{9D8B030D-6E8A-4147-A177-3AD203B41FA5}">
                      <a16:colId xmlns:a16="http://schemas.microsoft.com/office/drawing/2014/main" val="4218273552"/>
                    </a:ext>
                  </a:extLst>
                </a:gridCol>
              </a:tblGrid>
              <a:tr h="370840">
                <a:tc gridSpan="3">
                  <a:txBody>
                    <a:bodyPr/>
                    <a:lstStyle/>
                    <a:p>
                      <a:pPr algn="ctr"/>
                      <a:r>
                        <a:rPr lang="en-US" sz="1800" b="1" kern="1200" dirty="0">
                          <a:solidFill>
                            <a:schemeClr val="lt1"/>
                          </a:solidFill>
                          <a:effectLst/>
                          <a:latin typeface="+mn-lt"/>
                          <a:ea typeface="+mn-ea"/>
                          <a:cs typeface="+mn-cs"/>
                        </a:rPr>
                        <a:t>Display Work in Process</a:t>
                      </a:r>
                      <a:endParaRPr lang="en-ZA" sz="1400" b="1" dirty="0"/>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090812959"/>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3082488766"/>
                  </a:ext>
                </a:extLst>
              </a:tr>
              <a:tr h="37084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i="0" dirty="0"/>
                        <a:t>Click on the </a:t>
                      </a:r>
                      <a:r>
                        <a:rPr lang="en-US" sz="1400" i="1" dirty="0"/>
                        <a:t>Display Work in Progress</a:t>
                      </a:r>
                      <a:r>
                        <a:rPr lang="en-US" sz="1400" i="0" dirty="0"/>
                        <a:t> </a:t>
                      </a:r>
                      <a:r>
                        <a:rPr lang="en-US" sz="1400" dirty="0"/>
                        <a:t>button</a:t>
                      </a:r>
                      <a:endParaRPr lang="en-US" sz="1400" i="1"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i="1" dirty="0"/>
                        <a:t>(sorting-based input done after in-progress Work Requests are displayed)</a:t>
                      </a:r>
                    </a:p>
                  </a:txBody>
                  <a:tcPr/>
                </a:tc>
                <a:tc>
                  <a:txBody>
                    <a:bodyPr/>
                    <a:lstStyle/>
                    <a:p>
                      <a:pPr marL="285750" indent="-285750">
                        <a:buFont typeface="Arial" panose="020B0604020202020204" pitchFamily="34" charset="0"/>
                        <a:buChar char="•"/>
                      </a:pPr>
                      <a:r>
                        <a:rPr lang="en-US" sz="1400" dirty="0"/>
                        <a:t>After the user clicked on the </a:t>
                      </a:r>
                      <a:r>
                        <a:rPr lang="en-US" sz="1400" i="1" dirty="0"/>
                        <a:t>Display Work in Progress</a:t>
                      </a:r>
                      <a:r>
                        <a:rPr lang="en-US" sz="1400" dirty="0"/>
                        <a:t> button, all the Work Requests that are not set as invoiced/archived, are returned</a:t>
                      </a:r>
                    </a:p>
                  </a:txBody>
                  <a:tcPr/>
                </a:tc>
                <a:tc>
                  <a:txBody>
                    <a:bodyPr/>
                    <a:lstStyle/>
                    <a:p>
                      <a:pPr marL="285750" indent="-285750">
                        <a:buFont typeface="Arial" panose="020B0604020202020204" pitchFamily="34" charset="0"/>
                        <a:buChar char="•"/>
                      </a:pPr>
                      <a:r>
                        <a:rPr lang="en-US" sz="1400" dirty="0"/>
                        <a:t>All Work Requests not yet set as invoiced/archived are displayed.</a:t>
                      </a:r>
                    </a:p>
                    <a:p>
                      <a:pPr marL="285750" indent="-285750">
                        <a:buFont typeface="Arial" panose="020B0604020202020204" pitchFamily="34" charset="0"/>
                        <a:buChar char="•"/>
                      </a:pPr>
                      <a:r>
                        <a:rPr lang="en-US" sz="1400" dirty="0"/>
                        <a:t>Information relating to the Work Requests are also displayed, such as Client, Responsible Person, and Due Date</a:t>
                      </a:r>
                    </a:p>
                    <a:p>
                      <a:pPr marL="285750" indent="-285750">
                        <a:buFont typeface="Arial" panose="020B0604020202020204" pitchFamily="34" charset="0"/>
                        <a:buChar char="•"/>
                      </a:pPr>
                      <a:r>
                        <a:rPr lang="en-US" sz="1400" dirty="0"/>
                        <a:t>Displayed information can be sorted according to these fields by clicking on the respective column</a:t>
                      </a:r>
                    </a:p>
                    <a:p>
                      <a:pPr marL="285750" indent="-285750">
                        <a:buFont typeface="Arial" panose="020B0604020202020204" pitchFamily="34" charset="0"/>
                        <a:buChar char="•"/>
                      </a:pPr>
                      <a:r>
                        <a:rPr lang="en-US" sz="1400" dirty="0"/>
                        <a:t>Displayed information can be filtered by making use of the search fields</a:t>
                      </a:r>
                    </a:p>
                    <a:p>
                      <a:pPr marL="285750" indent="-285750">
                        <a:buFont typeface="Arial" panose="020B0604020202020204" pitchFamily="34" charset="0"/>
                        <a:buChar char="•"/>
                      </a:pPr>
                      <a:r>
                        <a:rPr lang="en-US" sz="1400" dirty="0"/>
                        <a:t>The displayed information can be printed as a hard copy</a:t>
                      </a:r>
                    </a:p>
                  </a:txBody>
                  <a:tcPr/>
                </a:tc>
                <a:extLst>
                  <a:ext uri="{0D108BD9-81ED-4DB2-BD59-A6C34878D82A}">
                    <a16:rowId xmlns:a16="http://schemas.microsoft.com/office/drawing/2014/main" val="3025891483"/>
                  </a:ext>
                </a:extLst>
              </a:tr>
            </a:tbl>
          </a:graphicData>
        </a:graphic>
      </p:graphicFrame>
    </p:spTree>
    <p:extLst>
      <p:ext uri="{BB962C8B-B14F-4D97-AF65-F5344CB8AC3E}">
        <p14:creationId xmlns:p14="http://schemas.microsoft.com/office/powerpoint/2010/main" val="3884589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5D03-A769-4515-B890-CD21CED06A13}"/>
              </a:ext>
            </a:extLst>
          </p:cNvPr>
          <p:cNvSpPr>
            <a:spLocks noGrp="1"/>
          </p:cNvSpPr>
          <p:nvPr>
            <p:ph type="title"/>
          </p:nvPr>
        </p:nvSpPr>
        <p:spPr/>
        <p:txBody>
          <a:bodyPr/>
          <a:lstStyle/>
          <a:p>
            <a:r>
              <a:rPr lang="en-US" dirty="0"/>
              <a:t>4. Functional data, processes and interface requirements (continued)</a:t>
            </a:r>
            <a:endParaRPr lang="en-ZA" dirty="0"/>
          </a:p>
        </p:txBody>
      </p:sp>
      <p:graphicFrame>
        <p:nvGraphicFramePr>
          <p:cNvPr id="4" name="Content Placeholder 3">
            <a:extLst>
              <a:ext uri="{FF2B5EF4-FFF2-40B4-BE49-F238E27FC236}">
                <a16:creationId xmlns:a16="http://schemas.microsoft.com/office/drawing/2014/main" id="{754049B4-AA95-45F8-A4E0-EE7A9029E20F}"/>
              </a:ext>
            </a:extLst>
          </p:cNvPr>
          <p:cNvGraphicFramePr>
            <a:graphicFrameLocks noGrp="1"/>
          </p:cNvGraphicFramePr>
          <p:nvPr>
            <p:ph idx="1"/>
            <p:extLst>
              <p:ext uri="{D42A27DB-BD31-4B8C-83A1-F6EECF244321}">
                <p14:modId xmlns:p14="http://schemas.microsoft.com/office/powerpoint/2010/main" val="4259910294"/>
              </p:ext>
            </p:extLst>
          </p:nvPr>
        </p:nvGraphicFramePr>
        <p:xfrm>
          <a:off x="581025" y="2181225"/>
          <a:ext cx="11029950" cy="33934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106724261"/>
                    </a:ext>
                  </a:extLst>
                </a:gridCol>
                <a:gridCol w="3676650">
                  <a:extLst>
                    <a:ext uri="{9D8B030D-6E8A-4147-A177-3AD203B41FA5}">
                      <a16:colId xmlns:a16="http://schemas.microsoft.com/office/drawing/2014/main" val="1770245879"/>
                    </a:ext>
                  </a:extLst>
                </a:gridCol>
                <a:gridCol w="3676650">
                  <a:extLst>
                    <a:ext uri="{9D8B030D-6E8A-4147-A177-3AD203B41FA5}">
                      <a16:colId xmlns:a16="http://schemas.microsoft.com/office/drawing/2014/main" val="1567701593"/>
                    </a:ext>
                  </a:extLst>
                </a:gridCol>
              </a:tblGrid>
              <a:tr h="370840">
                <a:tc gridSpan="3">
                  <a:txBody>
                    <a:bodyPr/>
                    <a:lstStyle/>
                    <a:p>
                      <a:pPr algn="ctr"/>
                      <a:r>
                        <a:rPr lang="en-ZA" sz="1800" b="1" dirty="0"/>
                        <a:t>Backup of Data</a:t>
                      </a:r>
                    </a:p>
                  </a:txBody>
                  <a:tcPr/>
                </a:tc>
                <a:tc hMerge="1">
                  <a:txBody>
                    <a:bodyPr/>
                    <a:lstStyle/>
                    <a:p>
                      <a:endParaRPr lang="en-ZA" dirty="0"/>
                    </a:p>
                  </a:txBody>
                  <a:tcPr/>
                </a:tc>
                <a:tc hMerge="1">
                  <a:txBody>
                    <a:bodyPr/>
                    <a:lstStyle/>
                    <a:p>
                      <a:endParaRPr lang="en-ZA" dirty="0"/>
                    </a:p>
                  </a:txBody>
                  <a:tcPr/>
                </a:tc>
                <a:extLst>
                  <a:ext uri="{0D108BD9-81ED-4DB2-BD59-A6C34878D82A}">
                    <a16:rowId xmlns:a16="http://schemas.microsoft.com/office/drawing/2014/main" val="2192921131"/>
                  </a:ext>
                </a:extLst>
              </a:tr>
              <a:tr h="370840">
                <a:tc>
                  <a:txBody>
                    <a:bodyPr/>
                    <a:lstStyle/>
                    <a:p>
                      <a:pPr algn="ctr"/>
                      <a:r>
                        <a:rPr lang="en-US" sz="1400" b="1"/>
                        <a:t>Input Data</a:t>
                      </a:r>
                      <a:endParaRPr lang="en-ZA" sz="1400" b="1" dirty="0"/>
                    </a:p>
                  </a:txBody>
                  <a:tcPr>
                    <a:solidFill>
                      <a:schemeClr val="accent2"/>
                    </a:solidFill>
                  </a:tcPr>
                </a:tc>
                <a:tc>
                  <a:txBody>
                    <a:bodyPr/>
                    <a:lstStyle/>
                    <a:p>
                      <a:pPr algn="ctr"/>
                      <a:r>
                        <a:rPr lang="en-US" sz="1400" b="1" dirty="0"/>
                        <a:t>Processing</a:t>
                      </a:r>
                      <a:endParaRPr lang="en-ZA" sz="1400" b="1" dirty="0"/>
                    </a:p>
                  </a:txBody>
                  <a:tcPr>
                    <a:solidFill>
                      <a:schemeClr val="accent2"/>
                    </a:solidFill>
                  </a:tcPr>
                </a:tc>
                <a:tc>
                  <a:txBody>
                    <a:bodyPr/>
                    <a:lstStyle/>
                    <a:p>
                      <a:pPr algn="ctr"/>
                      <a:r>
                        <a:rPr lang="en-US" sz="1400" b="1" dirty="0"/>
                        <a:t>Output</a:t>
                      </a:r>
                      <a:endParaRPr lang="en-ZA" sz="1400" b="1" dirty="0"/>
                    </a:p>
                  </a:txBody>
                  <a:tcPr>
                    <a:solidFill>
                      <a:schemeClr val="accent2"/>
                    </a:solidFill>
                  </a:tcPr>
                </a:tc>
                <a:extLst>
                  <a:ext uri="{0D108BD9-81ED-4DB2-BD59-A6C34878D82A}">
                    <a16:rowId xmlns:a16="http://schemas.microsoft.com/office/drawing/2014/main" val="2358555570"/>
                  </a:ext>
                </a:extLst>
              </a:tr>
              <a:tr h="370840">
                <a:tc>
                  <a:txBody>
                    <a:bodyPr/>
                    <a:lstStyle/>
                    <a:p>
                      <a:pPr marL="285750" indent="-285750">
                        <a:buFont typeface="Arial" panose="020B0604020202020204" pitchFamily="34" charset="0"/>
                        <a:buChar char="•"/>
                      </a:pPr>
                      <a:r>
                        <a:rPr lang="en-US" sz="1400" dirty="0"/>
                        <a:t>Click on the </a:t>
                      </a:r>
                      <a:r>
                        <a:rPr lang="en-US" sz="1400" i="1" dirty="0"/>
                        <a:t>Backup Data</a:t>
                      </a:r>
                      <a:r>
                        <a:rPr lang="en-US" sz="1400" dirty="0"/>
                        <a:t> button</a:t>
                      </a:r>
                      <a:endParaRPr lang="en-ZA" sz="1400" dirty="0"/>
                    </a:p>
                  </a:txBody>
                  <a:tcPr/>
                </a:tc>
                <a:tc>
                  <a:txBody>
                    <a:bodyPr/>
                    <a:lstStyle/>
                    <a:p>
                      <a:pPr marL="285750" indent="-285750">
                        <a:buFont typeface="Arial" panose="020B0604020202020204" pitchFamily="34" charset="0"/>
                        <a:buChar char="•"/>
                      </a:pPr>
                      <a:r>
                        <a:rPr lang="en-US" sz="1400" dirty="0"/>
                        <a:t>Verify that the user is logged in as an Administrator</a:t>
                      </a:r>
                    </a:p>
                    <a:p>
                      <a:pPr marL="285750" indent="-285750">
                        <a:buFont typeface="Arial" panose="020B0604020202020204" pitchFamily="34" charset="0"/>
                        <a:buChar char="•"/>
                      </a:pPr>
                      <a:r>
                        <a:rPr lang="en-US" sz="1400" dirty="0"/>
                        <a:t>Verify that</a:t>
                      </a:r>
                    </a:p>
                    <a:p>
                      <a:pPr marL="742950" lvl="1" indent="-285750">
                        <a:buFont typeface="Arial" panose="020B0604020202020204" pitchFamily="34" charset="0"/>
                        <a:buChar char="•"/>
                      </a:pPr>
                      <a:r>
                        <a:rPr lang="en-US" sz="1400" dirty="0"/>
                        <a:t>External drive is connected</a:t>
                      </a:r>
                    </a:p>
                    <a:p>
                      <a:pPr marL="742950" lvl="1" indent="-285750">
                        <a:buFont typeface="Arial" panose="020B0604020202020204" pitchFamily="34" charset="0"/>
                        <a:buChar char="•"/>
                      </a:pPr>
                      <a:r>
                        <a:rPr lang="en-US" sz="1400" dirty="0"/>
                        <a:t>There is sufficient disk space available on the external drive</a:t>
                      </a:r>
                    </a:p>
                    <a:p>
                      <a:pPr marL="285750" lvl="0" indent="-285750">
                        <a:buFont typeface="Arial" panose="020B0604020202020204" pitchFamily="34" charset="0"/>
                        <a:buChar char="•"/>
                      </a:pPr>
                      <a:r>
                        <a:rPr lang="en-US" sz="1400" dirty="0"/>
                        <a:t>Close the database</a:t>
                      </a:r>
                    </a:p>
                    <a:p>
                      <a:pPr marL="285750" lvl="0" indent="-285750">
                        <a:buFont typeface="Arial" panose="020B0604020202020204" pitchFamily="34" charset="0"/>
                        <a:buChar char="•"/>
                      </a:pPr>
                      <a:r>
                        <a:rPr lang="en-US" sz="1400" dirty="0"/>
                        <a:t>Copy the database to the external hard drive</a:t>
                      </a:r>
                    </a:p>
                    <a:p>
                      <a:pPr marL="285750" lvl="0" indent="-285750">
                        <a:buFont typeface="Arial" panose="020B0604020202020204" pitchFamily="34" charset="0"/>
                        <a:buChar char="•"/>
                      </a:pPr>
                      <a:r>
                        <a:rPr lang="en-US" sz="1400" dirty="0"/>
                        <a:t>A record is generated and written to the Backup Data Log database table</a:t>
                      </a:r>
                    </a:p>
                    <a:p>
                      <a:pPr marL="285750" indent="-285750">
                        <a:buFont typeface="Arial" panose="020B0604020202020204" pitchFamily="34" charset="0"/>
                        <a:buChar char="•"/>
                      </a:pPr>
                      <a:endParaRPr lang="en-US" sz="1400" dirty="0"/>
                    </a:p>
                  </a:txBody>
                  <a:tcPr/>
                </a:tc>
                <a:tc>
                  <a:txBody>
                    <a:bodyPr/>
                    <a:lstStyle/>
                    <a:p>
                      <a:pPr marL="285750" indent="-285750">
                        <a:buFont typeface="Arial" panose="020B0604020202020204" pitchFamily="34" charset="0"/>
                        <a:buChar char="•"/>
                      </a:pPr>
                      <a:r>
                        <a:rPr lang="en-US" sz="1400" dirty="0"/>
                        <a:t>Warning message if user is not logged in as an Administrator</a:t>
                      </a:r>
                    </a:p>
                    <a:p>
                      <a:pPr marL="285750" indent="-285750">
                        <a:buFont typeface="Arial" panose="020B0604020202020204" pitchFamily="34" charset="0"/>
                        <a:buChar char="•"/>
                      </a:pPr>
                      <a:r>
                        <a:rPr lang="en-US" sz="1400" dirty="0"/>
                        <a:t>Message to inform user to connect the external hard drive to the workstation</a:t>
                      </a:r>
                    </a:p>
                    <a:p>
                      <a:pPr marL="285750" indent="-285750">
                        <a:buFont typeface="Arial" panose="020B0604020202020204" pitchFamily="34" charset="0"/>
                        <a:buChar char="•"/>
                      </a:pPr>
                      <a:r>
                        <a:rPr lang="en-US" sz="1400" dirty="0"/>
                        <a:t>Message to inform user that backup has been successfully made or error has occurred</a:t>
                      </a:r>
                      <a:endParaRPr lang="en-ZA" sz="1400" dirty="0"/>
                    </a:p>
                  </a:txBody>
                  <a:tcPr/>
                </a:tc>
                <a:extLst>
                  <a:ext uri="{0D108BD9-81ED-4DB2-BD59-A6C34878D82A}">
                    <a16:rowId xmlns:a16="http://schemas.microsoft.com/office/drawing/2014/main" val="2271160210"/>
                  </a:ext>
                </a:extLst>
              </a:tr>
            </a:tbl>
          </a:graphicData>
        </a:graphic>
      </p:graphicFrame>
    </p:spTree>
    <p:extLst>
      <p:ext uri="{BB962C8B-B14F-4D97-AF65-F5344CB8AC3E}">
        <p14:creationId xmlns:p14="http://schemas.microsoft.com/office/powerpoint/2010/main" val="175194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5CD0-5206-4BB5-AC9F-418B75FAC175}"/>
              </a:ext>
            </a:extLst>
          </p:cNvPr>
          <p:cNvSpPr>
            <a:spLocks noGrp="1"/>
          </p:cNvSpPr>
          <p:nvPr>
            <p:ph type="title"/>
          </p:nvPr>
        </p:nvSpPr>
        <p:spPr/>
        <p:txBody>
          <a:bodyPr/>
          <a:lstStyle/>
          <a:p>
            <a:r>
              <a:rPr lang="en-US" dirty="0"/>
              <a:t>5. Non-functional requirements</a:t>
            </a:r>
            <a:endParaRPr lang="en-ZA" dirty="0"/>
          </a:p>
        </p:txBody>
      </p:sp>
      <p:graphicFrame>
        <p:nvGraphicFramePr>
          <p:cNvPr id="4" name="Content Placeholder 3">
            <a:extLst>
              <a:ext uri="{FF2B5EF4-FFF2-40B4-BE49-F238E27FC236}">
                <a16:creationId xmlns:a16="http://schemas.microsoft.com/office/drawing/2014/main" id="{7CE8B6B4-0649-4A66-9BDC-718BEBA8AE10}"/>
              </a:ext>
            </a:extLst>
          </p:cNvPr>
          <p:cNvGraphicFramePr>
            <a:graphicFrameLocks noGrp="1"/>
          </p:cNvGraphicFramePr>
          <p:nvPr>
            <p:ph idx="1"/>
            <p:extLst>
              <p:ext uri="{D42A27DB-BD31-4B8C-83A1-F6EECF244321}">
                <p14:modId xmlns:p14="http://schemas.microsoft.com/office/powerpoint/2010/main" val="2609189608"/>
              </p:ext>
            </p:extLst>
          </p:nvPr>
        </p:nvGraphicFramePr>
        <p:xfrm>
          <a:off x="2419350" y="2171700"/>
          <a:ext cx="7353300" cy="3825240"/>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535676856"/>
                    </a:ext>
                  </a:extLst>
                </a:gridCol>
                <a:gridCol w="3676650">
                  <a:extLst>
                    <a:ext uri="{9D8B030D-6E8A-4147-A177-3AD203B41FA5}">
                      <a16:colId xmlns:a16="http://schemas.microsoft.com/office/drawing/2014/main" val="4187228926"/>
                    </a:ext>
                  </a:extLst>
                </a:gridCol>
              </a:tblGrid>
              <a:tr h="370840">
                <a:tc gridSpan="2">
                  <a:txBody>
                    <a:bodyPr/>
                    <a:lstStyle/>
                    <a:p>
                      <a:pPr algn="ctr"/>
                      <a:r>
                        <a:rPr lang="en-ZA" sz="1800" b="1" dirty="0"/>
                        <a:t>Backup of Data</a:t>
                      </a:r>
                    </a:p>
                  </a:txBody>
                  <a:tcPr/>
                </a:tc>
                <a:tc hMerge="1">
                  <a:txBody>
                    <a:bodyPr/>
                    <a:lstStyle/>
                    <a:p>
                      <a:endParaRPr lang="en-ZA" dirty="0"/>
                    </a:p>
                  </a:txBody>
                  <a:tcPr/>
                </a:tc>
                <a:extLst>
                  <a:ext uri="{0D108BD9-81ED-4DB2-BD59-A6C34878D82A}">
                    <a16:rowId xmlns:a16="http://schemas.microsoft.com/office/drawing/2014/main" val="3259882087"/>
                  </a:ext>
                </a:extLst>
              </a:tr>
              <a:tr h="370840">
                <a:tc>
                  <a:txBody>
                    <a:bodyPr/>
                    <a:lstStyle/>
                    <a:p>
                      <a:pPr algn="ctr"/>
                      <a:r>
                        <a:rPr lang="en-US" sz="1400" b="1" dirty="0"/>
                        <a:t>Requirements</a:t>
                      </a:r>
                      <a:endParaRPr lang="en-ZA" sz="1400" b="1" dirty="0"/>
                    </a:p>
                  </a:txBody>
                  <a:tcPr>
                    <a:solidFill>
                      <a:schemeClr val="accent2"/>
                    </a:solidFill>
                  </a:tcPr>
                </a:tc>
                <a:tc>
                  <a:txBody>
                    <a:bodyPr/>
                    <a:lstStyle/>
                    <a:p>
                      <a:pPr algn="ctr"/>
                      <a:r>
                        <a:rPr lang="en-US" sz="1400" b="1" dirty="0"/>
                        <a:t>PIECES Categories</a:t>
                      </a:r>
                      <a:endParaRPr lang="en-ZA" sz="1400" b="1" dirty="0"/>
                    </a:p>
                  </a:txBody>
                  <a:tcPr>
                    <a:solidFill>
                      <a:schemeClr val="accent2"/>
                    </a:solidFill>
                  </a:tcPr>
                </a:tc>
                <a:extLst>
                  <a:ext uri="{0D108BD9-81ED-4DB2-BD59-A6C34878D82A}">
                    <a16:rowId xmlns:a16="http://schemas.microsoft.com/office/drawing/2014/main" val="2634876052"/>
                  </a:ext>
                </a:extLst>
              </a:tr>
              <a:tr h="370840">
                <a:tc>
                  <a:txBody>
                    <a:bodyPr/>
                    <a:lstStyle/>
                    <a:p>
                      <a:pPr marL="0" indent="0">
                        <a:buFont typeface="Arial" panose="020B0604020202020204" pitchFamily="34" charset="0"/>
                        <a:buNone/>
                      </a:pPr>
                      <a:r>
                        <a:rPr lang="en-US" sz="1400" dirty="0"/>
                        <a:t>Provide secure access control to the system by use of unique usernames and passwords.</a:t>
                      </a:r>
                    </a:p>
                  </a:txBody>
                  <a:tcPr/>
                </a:tc>
                <a:tc>
                  <a:txBody>
                    <a:bodyPr/>
                    <a:lstStyle/>
                    <a:p>
                      <a:pPr marL="0" indent="0">
                        <a:buFont typeface="Arial" panose="020B0604020202020204" pitchFamily="34" charset="0"/>
                        <a:buNone/>
                      </a:pPr>
                      <a:r>
                        <a:rPr lang="en-US" sz="1400" dirty="0"/>
                        <a:t>Control or Security</a:t>
                      </a:r>
                    </a:p>
                  </a:txBody>
                  <a:tcPr/>
                </a:tc>
                <a:extLst>
                  <a:ext uri="{0D108BD9-81ED-4DB2-BD59-A6C34878D82A}">
                    <a16:rowId xmlns:a16="http://schemas.microsoft.com/office/drawing/2014/main" val="510014125"/>
                  </a:ext>
                </a:extLst>
              </a:tr>
              <a:tr h="370840">
                <a:tc>
                  <a:txBody>
                    <a:bodyPr/>
                    <a:lstStyle/>
                    <a:p>
                      <a:pPr marL="0" indent="0">
                        <a:buFont typeface="Arial" panose="020B0604020202020204" pitchFamily="34" charset="0"/>
                        <a:buNone/>
                      </a:pPr>
                      <a:r>
                        <a:rPr lang="en-US" sz="1400" dirty="0"/>
                        <a:t>The database will be able to hold data for approximately 2000 work requests, 200 clients and 200 staff members.</a:t>
                      </a:r>
                    </a:p>
                  </a:txBody>
                  <a:tcPr/>
                </a:tc>
                <a:tc>
                  <a:txBody>
                    <a:bodyPr/>
                    <a:lstStyle/>
                    <a:p>
                      <a:pPr marL="0" indent="0">
                        <a:buFont typeface="Arial" panose="020B0604020202020204" pitchFamily="34" charset="0"/>
                        <a:buNone/>
                      </a:pPr>
                      <a:r>
                        <a:rPr lang="en-US" sz="1400" dirty="0"/>
                        <a:t>Performance</a:t>
                      </a:r>
                    </a:p>
                    <a:p>
                      <a:pPr marL="0" indent="0">
                        <a:buFont typeface="Arial" panose="020B0604020202020204" pitchFamily="34" charset="0"/>
                        <a:buNone/>
                      </a:pPr>
                      <a:r>
                        <a:rPr lang="en-US" sz="1400" dirty="0"/>
                        <a:t>Information and Data</a:t>
                      </a:r>
                    </a:p>
                    <a:p>
                      <a:pPr marL="0" indent="0">
                        <a:buFont typeface="Arial" panose="020B0604020202020204" pitchFamily="34" charset="0"/>
                        <a:buNone/>
                      </a:pPr>
                      <a:endParaRPr lang="en-US" sz="1400" dirty="0"/>
                    </a:p>
                  </a:txBody>
                  <a:tcPr/>
                </a:tc>
                <a:extLst>
                  <a:ext uri="{0D108BD9-81ED-4DB2-BD59-A6C34878D82A}">
                    <a16:rowId xmlns:a16="http://schemas.microsoft.com/office/drawing/2014/main" val="610343379"/>
                  </a:ext>
                </a:extLst>
              </a:tr>
              <a:tr h="370840">
                <a:tc>
                  <a:txBody>
                    <a:bodyPr/>
                    <a:lstStyle/>
                    <a:p>
                      <a:pPr marL="0" indent="0">
                        <a:buFont typeface="Arial" panose="020B0604020202020204" pitchFamily="34" charset="0"/>
                        <a:buNone/>
                      </a:pPr>
                      <a:r>
                        <a:rPr lang="en-US" sz="1400" dirty="0"/>
                        <a:t>Queries on the database should not take longer than 5 seconds.</a:t>
                      </a:r>
                    </a:p>
                  </a:txBody>
                  <a:tcPr/>
                </a:tc>
                <a:tc>
                  <a:txBody>
                    <a:bodyPr/>
                    <a:lstStyle/>
                    <a:p>
                      <a:pPr marL="0" indent="0">
                        <a:buFont typeface="Arial" panose="020B0604020202020204" pitchFamily="34" charset="0"/>
                        <a:buNone/>
                      </a:pPr>
                      <a:r>
                        <a:rPr lang="en-US" sz="1400" dirty="0"/>
                        <a:t>Performance</a:t>
                      </a:r>
                    </a:p>
                  </a:txBody>
                  <a:tcPr/>
                </a:tc>
                <a:extLst>
                  <a:ext uri="{0D108BD9-81ED-4DB2-BD59-A6C34878D82A}">
                    <a16:rowId xmlns:a16="http://schemas.microsoft.com/office/drawing/2014/main" val="2454794782"/>
                  </a:ext>
                </a:extLst>
              </a:tr>
              <a:tr h="370840">
                <a:tc>
                  <a:txBody>
                    <a:bodyPr/>
                    <a:lstStyle/>
                    <a:p>
                      <a:pPr marL="0" indent="0">
                        <a:buFont typeface="Arial" panose="020B0604020202020204" pitchFamily="34" charset="0"/>
                        <a:buNone/>
                      </a:pPr>
                      <a:r>
                        <a:rPr lang="en-US" sz="1400" dirty="0"/>
                        <a:t>The system should be able to provide different levels of access for general users and administrators, where the former has limited access and the latter full access.</a:t>
                      </a:r>
                    </a:p>
                  </a:txBody>
                  <a:tcPr/>
                </a:tc>
                <a:tc>
                  <a:txBody>
                    <a:bodyPr/>
                    <a:lstStyle/>
                    <a:p>
                      <a:pPr marL="0" indent="0">
                        <a:buFont typeface="Arial" panose="020B0604020202020204" pitchFamily="34" charset="0"/>
                        <a:buNone/>
                      </a:pPr>
                      <a:r>
                        <a:rPr lang="en-US" sz="1400" dirty="0"/>
                        <a:t>Control or Security</a:t>
                      </a:r>
                    </a:p>
                  </a:txBody>
                  <a:tcPr/>
                </a:tc>
                <a:extLst>
                  <a:ext uri="{0D108BD9-81ED-4DB2-BD59-A6C34878D82A}">
                    <a16:rowId xmlns:a16="http://schemas.microsoft.com/office/drawing/2014/main" val="2109817520"/>
                  </a:ext>
                </a:extLst>
              </a:tr>
              <a:tr h="370840">
                <a:tc>
                  <a:txBody>
                    <a:bodyPr/>
                    <a:lstStyle/>
                    <a:p>
                      <a:pPr marL="0" indent="0">
                        <a:buFont typeface="Arial" panose="020B0604020202020204" pitchFamily="34" charset="0"/>
                        <a:buNone/>
                      </a:pPr>
                      <a:r>
                        <a:rPr lang="en-US" sz="1400" dirty="0"/>
                        <a:t>Extensive help functionality will be available.</a:t>
                      </a:r>
                    </a:p>
                  </a:txBody>
                  <a:tcPr/>
                </a:tc>
                <a:tc>
                  <a:txBody>
                    <a:bodyPr/>
                    <a:lstStyle/>
                    <a:p>
                      <a:pPr marL="0" indent="0">
                        <a:buFont typeface="Arial" panose="020B0604020202020204" pitchFamily="34" charset="0"/>
                        <a:buNone/>
                      </a:pPr>
                      <a:r>
                        <a:rPr lang="en-US" sz="1400" dirty="0"/>
                        <a:t>Efficiency of People and Processes</a:t>
                      </a:r>
                    </a:p>
                  </a:txBody>
                  <a:tcPr/>
                </a:tc>
                <a:extLst>
                  <a:ext uri="{0D108BD9-81ED-4DB2-BD59-A6C34878D82A}">
                    <a16:rowId xmlns:a16="http://schemas.microsoft.com/office/drawing/2014/main" val="440585895"/>
                  </a:ext>
                </a:extLst>
              </a:tr>
            </a:tbl>
          </a:graphicData>
        </a:graphic>
      </p:graphicFrame>
    </p:spTree>
    <p:extLst>
      <p:ext uri="{BB962C8B-B14F-4D97-AF65-F5344CB8AC3E}">
        <p14:creationId xmlns:p14="http://schemas.microsoft.com/office/powerpoint/2010/main" val="657809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2CBA3-BBDD-4524-BF9D-831777A6CF61}"/>
              </a:ext>
            </a:extLst>
          </p:cNvPr>
          <p:cNvSpPr>
            <a:spLocks noGrp="1"/>
          </p:cNvSpPr>
          <p:nvPr>
            <p:ph type="title"/>
          </p:nvPr>
        </p:nvSpPr>
        <p:spPr/>
        <p:txBody>
          <a:bodyPr/>
          <a:lstStyle/>
          <a:p>
            <a:r>
              <a:rPr lang="en-US" dirty="0"/>
              <a:t>6. Candidate Systems Matrix</a:t>
            </a:r>
            <a:endParaRPr lang="en-ZA" dirty="0"/>
          </a:p>
        </p:txBody>
      </p:sp>
      <p:graphicFrame>
        <p:nvGraphicFramePr>
          <p:cNvPr id="6" name="Table 6">
            <a:extLst>
              <a:ext uri="{FF2B5EF4-FFF2-40B4-BE49-F238E27FC236}">
                <a16:creationId xmlns:a16="http://schemas.microsoft.com/office/drawing/2014/main" id="{6FF07F8B-0892-446E-83FF-F348F487A146}"/>
              </a:ext>
            </a:extLst>
          </p:cNvPr>
          <p:cNvGraphicFramePr>
            <a:graphicFrameLocks noGrp="1"/>
          </p:cNvGraphicFramePr>
          <p:nvPr>
            <p:ph idx="1"/>
            <p:extLst>
              <p:ext uri="{D42A27DB-BD31-4B8C-83A1-F6EECF244321}">
                <p14:modId xmlns:p14="http://schemas.microsoft.com/office/powerpoint/2010/main" val="2889283643"/>
              </p:ext>
            </p:extLst>
          </p:nvPr>
        </p:nvGraphicFramePr>
        <p:xfrm>
          <a:off x="581025" y="2181225"/>
          <a:ext cx="11029948" cy="411480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3449236611"/>
                    </a:ext>
                  </a:extLst>
                </a:gridCol>
                <a:gridCol w="2757487">
                  <a:extLst>
                    <a:ext uri="{9D8B030D-6E8A-4147-A177-3AD203B41FA5}">
                      <a16:colId xmlns:a16="http://schemas.microsoft.com/office/drawing/2014/main" val="3285594048"/>
                    </a:ext>
                  </a:extLst>
                </a:gridCol>
                <a:gridCol w="2757487">
                  <a:extLst>
                    <a:ext uri="{9D8B030D-6E8A-4147-A177-3AD203B41FA5}">
                      <a16:colId xmlns:a16="http://schemas.microsoft.com/office/drawing/2014/main" val="1950048691"/>
                    </a:ext>
                  </a:extLst>
                </a:gridCol>
                <a:gridCol w="2757487">
                  <a:extLst>
                    <a:ext uri="{9D8B030D-6E8A-4147-A177-3AD203B41FA5}">
                      <a16:colId xmlns:a16="http://schemas.microsoft.com/office/drawing/2014/main" val="2477454924"/>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382346254"/>
                  </a:ext>
                </a:extLst>
              </a:tr>
              <a:tr h="370840">
                <a:tc>
                  <a:txBody>
                    <a:bodyPr/>
                    <a:lstStyle/>
                    <a:p>
                      <a:pPr marL="0" algn="l" defTabSz="457200" rtl="0" eaLnBrk="1" latinLnBrk="0" hangingPunct="1"/>
                      <a:r>
                        <a:rPr lang="en-US" sz="1800" b="1" kern="1200" dirty="0">
                          <a:solidFill>
                            <a:schemeClr val="lt1"/>
                          </a:solidFill>
                          <a:latin typeface="+mn-lt"/>
                          <a:ea typeface="+mn-ea"/>
                          <a:cs typeface="+mn-cs"/>
                        </a:rPr>
                        <a:t>The portion of the laboratory’s system that will be covered by the candidate</a:t>
                      </a:r>
                      <a:endParaRPr lang="en-ZA" sz="1800" b="1" kern="1200" dirty="0">
                        <a:solidFill>
                          <a:schemeClr val="lt1"/>
                        </a:solidFill>
                        <a:latin typeface="+mn-lt"/>
                        <a:ea typeface="+mn-ea"/>
                        <a:cs typeface="+mn-cs"/>
                      </a:endParaRPr>
                    </a:p>
                  </a:txBody>
                  <a:tcPr>
                    <a:solidFill>
                      <a:schemeClr val="accent1"/>
                    </a:solidFill>
                  </a:tcPr>
                </a:tc>
                <a:tc>
                  <a:txBody>
                    <a:bodyPr/>
                    <a:lstStyle/>
                    <a:p>
                      <a:r>
                        <a:rPr lang="en-US" sz="1400" dirty="0"/>
                        <a:t>Everything is already covered.  However, nothing is computerized, and records are taken by hand.</a:t>
                      </a:r>
                      <a:endParaRPr lang="en-ZA" sz="1400" dirty="0"/>
                    </a:p>
                  </a:txBody>
                  <a:tcPr/>
                </a:tc>
                <a:tc>
                  <a:txBody>
                    <a:bodyPr/>
                    <a:lstStyle/>
                    <a:p>
                      <a:r>
                        <a:rPr lang="en-US" sz="1400" dirty="0"/>
                        <a:t>This candidate will only be able to handle invoicing and payments.</a:t>
                      </a:r>
                      <a:endParaRPr lang="en-ZA" sz="1400" dirty="0"/>
                    </a:p>
                  </a:txBody>
                  <a:tcPr/>
                </a:tc>
                <a:tc>
                  <a:txBody>
                    <a:bodyPr/>
                    <a:lstStyle/>
                    <a:p>
                      <a:r>
                        <a:rPr lang="en-US" sz="1400" dirty="0"/>
                        <a:t>A custom system will be designed to specifically cover all of the lab’s needs.</a:t>
                      </a:r>
                      <a:endParaRPr lang="en-ZA" sz="1400" dirty="0"/>
                    </a:p>
                  </a:txBody>
                  <a:tcPr/>
                </a:tc>
                <a:extLst>
                  <a:ext uri="{0D108BD9-81ED-4DB2-BD59-A6C34878D82A}">
                    <a16:rowId xmlns:a16="http://schemas.microsoft.com/office/drawing/2014/main" val="1619457517"/>
                  </a:ext>
                </a:extLst>
              </a:tr>
              <a:tr h="370840">
                <a:tc>
                  <a:txBody>
                    <a:bodyPr/>
                    <a:lstStyle/>
                    <a:p>
                      <a:pPr marL="0" algn="l" defTabSz="457200" rtl="0" eaLnBrk="1" latinLnBrk="0" hangingPunct="1"/>
                      <a:r>
                        <a:rPr lang="en-ZA" sz="1800" b="1" kern="1200" dirty="0">
                          <a:solidFill>
                            <a:schemeClr val="lt1"/>
                          </a:solidFill>
                          <a:latin typeface="+mn-lt"/>
                          <a:ea typeface="+mn-ea"/>
                          <a:cs typeface="+mn-cs"/>
                        </a:rPr>
                        <a:t>Benefits</a:t>
                      </a:r>
                    </a:p>
                  </a:txBody>
                  <a:tcPr>
                    <a:solidFill>
                      <a:schemeClr val="accent1"/>
                    </a:solidFill>
                  </a:tcPr>
                </a:tc>
                <a:tc>
                  <a:txBody>
                    <a:bodyPr/>
                    <a:lstStyle/>
                    <a:p>
                      <a:r>
                        <a:rPr lang="en-ZA" sz="1400" dirty="0"/>
                        <a:t>Negligible cost</a:t>
                      </a:r>
                    </a:p>
                  </a:txBody>
                  <a:tcPr/>
                </a:tc>
                <a:tc>
                  <a:txBody>
                    <a:bodyPr/>
                    <a:lstStyle/>
                    <a:p>
                      <a:r>
                        <a:rPr lang="en-US" sz="1400" dirty="0"/>
                        <a:t>System can be installed, and users can be trained immediately.  The system will improve financial functions but lack features such as maintenance of staff, clients and work requests as well as extensive reporting.  Technical support is available, but with the possibility of a waiting period.</a:t>
                      </a:r>
                      <a:endParaRPr lang="en-ZA" sz="1400" dirty="0"/>
                    </a:p>
                  </a:txBody>
                  <a:tcPr/>
                </a:tc>
                <a:tc>
                  <a:txBody>
                    <a:bodyPr/>
                    <a:lstStyle/>
                    <a:p>
                      <a:r>
                        <a:rPr lang="en-US" sz="1400" dirty="0"/>
                        <a:t>The system is tailored to the lab’s specific needs and cover all of the requirements.  If the lab’s requirements change in the future, the system can be adapted to meet those requirements.  Technical support within a reasonably short timeframe is available. </a:t>
                      </a:r>
                      <a:endParaRPr lang="en-ZA" sz="1400" dirty="0"/>
                    </a:p>
                  </a:txBody>
                  <a:tcPr/>
                </a:tc>
                <a:extLst>
                  <a:ext uri="{0D108BD9-81ED-4DB2-BD59-A6C34878D82A}">
                    <a16:rowId xmlns:a16="http://schemas.microsoft.com/office/drawing/2014/main" val="1490430397"/>
                  </a:ext>
                </a:extLst>
              </a:tr>
            </a:tbl>
          </a:graphicData>
        </a:graphic>
      </p:graphicFrame>
    </p:spTree>
    <p:extLst>
      <p:ext uri="{BB962C8B-B14F-4D97-AF65-F5344CB8AC3E}">
        <p14:creationId xmlns:p14="http://schemas.microsoft.com/office/powerpoint/2010/main" val="67025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B4E6-5762-45DB-8925-60A7A05B78AE}"/>
              </a:ext>
            </a:extLst>
          </p:cNvPr>
          <p:cNvSpPr>
            <a:spLocks noGrp="1"/>
          </p:cNvSpPr>
          <p:nvPr>
            <p:ph type="title"/>
          </p:nvPr>
        </p:nvSpPr>
        <p:spPr/>
        <p:txBody>
          <a:bodyPr/>
          <a:lstStyle/>
          <a:p>
            <a:r>
              <a:rPr lang="en-US" dirty="0"/>
              <a:t>Table of contents</a:t>
            </a:r>
            <a:endParaRPr lang="en-ZA" dirty="0"/>
          </a:p>
        </p:txBody>
      </p:sp>
      <p:sp>
        <p:nvSpPr>
          <p:cNvPr id="3" name="Content Placeholder 2">
            <a:extLst>
              <a:ext uri="{FF2B5EF4-FFF2-40B4-BE49-F238E27FC236}">
                <a16:creationId xmlns:a16="http://schemas.microsoft.com/office/drawing/2014/main" id="{830A7569-FAB0-4602-9B8A-B136ADCBEBEC}"/>
              </a:ext>
            </a:extLst>
          </p:cNvPr>
          <p:cNvSpPr>
            <a:spLocks noGrp="1"/>
          </p:cNvSpPr>
          <p:nvPr>
            <p:ph idx="1"/>
          </p:nvPr>
        </p:nvSpPr>
        <p:spPr>
          <a:xfrm>
            <a:off x="581192" y="2180496"/>
            <a:ext cx="11029615" cy="4115529"/>
          </a:xfrm>
        </p:spPr>
        <p:txBody>
          <a:bodyPr>
            <a:normAutofit fontScale="25000" lnSpcReduction="20000"/>
          </a:bodyPr>
          <a:lstStyle/>
          <a:p>
            <a:pPr marL="342900" indent="-342900">
              <a:buFont typeface="+mj-lt"/>
              <a:buAutoNum type="arabicPeriod"/>
            </a:pPr>
            <a:r>
              <a:rPr lang="en-US" sz="7200" dirty="0"/>
              <a:t>Project plan</a:t>
            </a:r>
          </a:p>
          <a:p>
            <a:pPr marL="342900" indent="-342900">
              <a:buFont typeface="+mj-lt"/>
              <a:buAutoNum type="arabicPeriod"/>
            </a:pPr>
            <a:r>
              <a:rPr lang="en-US" sz="7200" dirty="0"/>
              <a:t>Definitions, acronyms and abbreviations</a:t>
            </a:r>
          </a:p>
          <a:p>
            <a:pPr marL="342900" indent="-342900">
              <a:buFont typeface="+mj-lt"/>
              <a:buAutoNum type="arabicPeriod"/>
            </a:pPr>
            <a:r>
              <a:rPr lang="en-US" sz="7200" dirty="0"/>
              <a:t>Project description and scope</a:t>
            </a:r>
          </a:p>
          <a:p>
            <a:pPr marL="342900" indent="-342900">
              <a:buFont typeface="+mj-lt"/>
              <a:buAutoNum type="arabicPeriod"/>
            </a:pPr>
            <a:r>
              <a:rPr lang="en-US" sz="7200" dirty="0"/>
              <a:t>Functional requirements</a:t>
            </a:r>
          </a:p>
          <a:p>
            <a:pPr marL="666900" lvl="1" indent="-342900">
              <a:buFont typeface="+mj-lt"/>
              <a:buAutoNum type="alphaLcParenR"/>
            </a:pPr>
            <a:r>
              <a:rPr lang="en-US" sz="6400" dirty="0"/>
              <a:t>Business data requirements (inputs, outputs)</a:t>
            </a:r>
          </a:p>
          <a:p>
            <a:pPr marL="666900" lvl="1" indent="-342900">
              <a:buFont typeface="+mj-lt"/>
              <a:buAutoNum type="alphaLcParenR"/>
            </a:pPr>
            <a:r>
              <a:rPr lang="en-US" sz="6400" dirty="0"/>
              <a:t>Business processes requirements</a:t>
            </a:r>
          </a:p>
          <a:p>
            <a:pPr marL="666900" lvl="1" indent="-342900">
              <a:buFont typeface="+mj-lt"/>
              <a:buAutoNum type="alphaLcParenR"/>
            </a:pPr>
            <a:r>
              <a:rPr lang="en-US" sz="6400" dirty="0"/>
              <a:t>Business interface requirements</a:t>
            </a:r>
          </a:p>
          <a:p>
            <a:pPr marL="342900" indent="-342900">
              <a:buFont typeface="+mj-lt"/>
              <a:buAutoNum type="arabicPeriod"/>
            </a:pPr>
            <a:r>
              <a:rPr lang="en-US" sz="7200" dirty="0"/>
              <a:t>Non-functional requirements</a:t>
            </a:r>
            <a:endParaRPr lang="en-ZA" sz="7200" dirty="0"/>
          </a:p>
          <a:p>
            <a:pPr marL="342900" indent="-342900">
              <a:buFont typeface="+mj-lt"/>
              <a:buAutoNum type="arabicPeriod"/>
            </a:pPr>
            <a:r>
              <a:rPr lang="en-ZA" sz="7200" dirty="0"/>
              <a:t>Candidate systems matrix</a:t>
            </a:r>
          </a:p>
          <a:p>
            <a:pPr marL="342900" indent="-342900">
              <a:buFont typeface="+mj-lt"/>
              <a:buAutoNum type="arabicPeriod"/>
            </a:pPr>
            <a:r>
              <a:rPr lang="en-ZA" sz="7200" dirty="0"/>
              <a:t>Feasibility analysis matrix</a:t>
            </a:r>
          </a:p>
          <a:p>
            <a:pPr marL="342900" indent="-342900">
              <a:buFont typeface="+mj-lt"/>
              <a:buAutoNum type="arabicPeriod"/>
            </a:pPr>
            <a:r>
              <a:rPr lang="en-US" sz="7200" dirty="0"/>
              <a:t>Use-case glossary &amp; use-case model diagram</a:t>
            </a:r>
          </a:p>
          <a:p>
            <a:pPr marL="342900" indent="-342900">
              <a:buFont typeface="+mj-lt"/>
              <a:buAutoNum type="arabicPeriod"/>
            </a:pPr>
            <a:r>
              <a:rPr lang="en-US" sz="7200" dirty="0"/>
              <a:t>Examples of data, questionnaires and fact-finding techniques used</a:t>
            </a:r>
          </a:p>
          <a:p>
            <a:pPr marL="342900" indent="-342900">
              <a:buFont typeface="+mj-lt"/>
              <a:buAutoNum type="arabicPeriod"/>
            </a:pPr>
            <a:r>
              <a:rPr lang="en-US" sz="7200" dirty="0"/>
              <a:t>Summary, future and further planning</a:t>
            </a:r>
          </a:p>
          <a:p>
            <a:pPr marL="342900" indent="-342900">
              <a:buFont typeface="+mj-lt"/>
              <a:buAutoNum type="arabicPeriod"/>
            </a:pPr>
            <a:endParaRPr lang="en-US" sz="1400" dirty="0"/>
          </a:p>
        </p:txBody>
      </p:sp>
    </p:spTree>
    <p:extLst>
      <p:ext uri="{BB962C8B-B14F-4D97-AF65-F5344CB8AC3E}">
        <p14:creationId xmlns:p14="http://schemas.microsoft.com/office/powerpoint/2010/main" val="3993603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574B-C6B0-46F1-A7AF-3BAED44BB7CD}"/>
              </a:ext>
            </a:extLst>
          </p:cNvPr>
          <p:cNvSpPr>
            <a:spLocks noGrp="1"/>
          </p:cNvSpPr>
          <p:nvPr>
            <p:ph type="title"/>
          </p:nvPr>
        </p:nvSpPr>
        <p:spPr/>
        <p:txBody>
          <a:bodyPr/>
          <a:lstStyle/>
          <a:p>
            <a:r>
              <a:rPr lang="en-US" dirty="0"/>
              <a:t>6. Candidate Systems Matrix (Continued)</a:t>
            </a:r>
            <a:endParaRPr lang="en-ZA" dirty="0"/>
          </a:p>
        </p:txBody>
      </p:sp>
      <p:graphicFrame>
        <p:nvGraphicFramePr>
          <p:cNvPr id="4" name="Content Placeholder 3">
            <a:extLst>
              <a:ext uri="{FF2B5EF4-FFF2-40B4-BE49-F238E27FC236}">
                <a16:creationId xmlns:a16="http://schemas.microsoft.com/office/drawing/2014/main" id="{FBCDF8CE-E41C-4161-A603-0852C3157535}"/>
              </a:ext>
            </a:extLst>
          </p:cNvPr>
          <p:cNvGraphicFramePr>
            <a:graphicFrameLocks noGrp="1"/>
          </p:cNvGraphicFramePr>
          <p:nvPr>
            <p:ph idx="1"/>
            <p:extLst>
              <p:ext uri="{D42A27DB-BD31-4B8C-83A1-F6EECF244321}">
                <p14:modId xmlns:p14="http://schemas.microsoft.com/office/powerpoint/2010/main" val="605544115"/>
              </p:ext>
            </p:extLst>
          </p:nvPr>
        </p:nvGraphicFramePr>
        <p:xfrm>
          <a:off x="581025" y="2181225"/>
          <a:ext cx="11029948" cy="259080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724072278"/>
                    </a:ext>
                  </a:extLst>
                </a:gridCol>
                <a:gridCol w="2757487">
                  <a:extLst>
                    <a:ext uri="{9D8B030D-6E8A-4147-A177-3AD203B41FA5}">
                      <a16:colId xmlns:a16="http://schemas.microsoft.com/office/drawing/2014/main" val="1297421648"/>
                    </a:ext>
                  </a:extLst>
                </a:gridCol>
                <a:gridCol w="2757487">
                  <a:extLst>
                    <a:ext uri="{9D8B030D-6E8A-4147-A177-3AD203B41FA5}">
                      <a16:colId xmlns:a16="http://schemas.microsoft.com/office/drawing/2014/main" val="1929019000"/>
                    </a:ext>
                  </a:extLst>
                </a:gridCol>
                <a:gridCol w="2757487">
                  <a:extLst>
                    <a:ext uri="{9D8B030D-6E8A-4147-A177-3AD203B41FA5}">
                      <a16:colId xmlns:a16="http://schemas.microsoft.com/office/drawing/2014/main" val="1410167955"/>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448451689"/>
                  </a:ext>
                </a:extLst>
              </a:tr>
              <a:tr h="370840">
                <a:tc>
                  <a:txBody>
                    <a:bodyPr/>
                    <a:lstStyle/>
                    <a:p>
                      <a:pPr marL="0" algn="l" defTabSz="457200" rtl="0" eaLnBrk="1" latinLnBrk="0" hangingPunct="1"/>
                      <a:r>
                        <a:rPr lang="en-ZA" sz="1800" b="1" kern="1200" dirty="0">
                          <a:solidFill>
                            <a:schemeClr val="lt1"/>
                          </a:solidFill>
                          <a:latin typeface="+mn-lt"/>
                          <a:ea typeface="+mn-ea"/>
                          <a:cs typeface="+mn-cs"/>
                        </a:rPr>
                        <a:t>Additional software</a:t>
                      </a:r>
                    </a:p>
                  </a:txBody>
                  <a:tcPr>
                    <a:solidFill>
                      <a:schemeClr val="accent1"/>
                    </a:solidFill>
                  </a:tcPr>
                </a:tc>
                <a:tc>
                  <a:txBody>
                    <a:bodyPr/>
                    <a:lstStyle/>
                    <a:p>
                      <a:r>
                        <a:rPr lang="en-ZA" sz="1400" dirty="0"/>
                        <a:t>N/A</a:t>
                      </a:r>
                    </a:p>
                  </a:txBody>
                  <a:tcPr/>
                </a:tc>
                <a:tc>
                  <a:txBody>
                    <a:bodyPr/>
                    <a:lstStyle/>
                    <a:p>
                      <a:r>
                        <a:rPr lang="en-ZA" sz="1400" dirty="0"/>
                        <a:t>N/A</a:t>
                      </a:r>
                    </a:p>
                  </a:txBody>
                  <a:tcPr/>
                </a:tc>
                <a:tc>
                  <a:txBody>
                    <a:bodyPr/>
                    <a:lstStyle/>
                    <a:p>
                      <a:r>
                        <a:rPr lang="en-US" sz="1400" dirty="0"/>
                        <a:t>Database capabilities of this candidate will be supported by Microsoft SQL Server.</a:t>
                      </a:r>
                      <a:endParaRPr lang="en-ZA" sz="1400" dirty="0"/>
                    </a:p>
                  </a:txBody>
                  <a:tcPr/>
                </a:tc>
                <a:extLst>
                  <a:ext uri="{0D108BD9-81ED-4DB2-BD59-A6C34878D82A}">
                    <a16:rowId xmlns:a16="http://schemas.microsoft.com/office/drawing/2014/main" val="3950937618"/>
                  </a:ext>
                </a:extLst>
              </a:tr>
              <a:tr h="370840">
                <a:tc>
                  <a:txBody>
                    <a:bodyPr/>
                    <a:lstStyle/>
                    <a:p>
                      <a:pPr marL="0" algn="l" defTabSz="457200" rtl="0" eaLnBrk="1" latinLnBrk="0" hangingPunct="1"/>
                      <a:r>
                        <a:rPr lang="en-ZA" sz="1800" b="1" kern="1200" dirty="0">
                          <a:solidFill>
                            <a:schemeClr val="lt1"/>
                          </a:solidFill>
                          <a:latin typeface="+mn-lt"/>
                          <a:ea typeface="+mn-ea"/>
                          <a:cs typeface="+mn-cs"/>
                        </a:rPr>
                        <a:t>Servers and workstations</a:t>
                      </a:r>
                    </a:p>
                  </a:txBody>
                  <a:tcPr>
                    <a:solidFill>
                      <a:schemeClr val="accent1"/>
                    </a:solidFill>
                  </a:tcPr>
                </a:tc>
                <a:tc>
                  <a:txBody>
                    <a:bodyPr/>
                    <a:lstStyle/>
                    <a:p>
                      <a:r>
                        <a:rPr lang="en-US" sz="1400" dirty="0"/>
                        <a:t>N/A</a:t>
                      </a:r>
                    </a:p>
                    <a:p>
                      <a:r>
                        <a:rPr lang="en-US" sz="1400" dirty="0"/>
                        <a:t>All information is stored in physical form.</a:t>
                      </a:r>
                    </a:p>
                  </a:txBody>
                  <a:tcPr/>
                </a:tc>
                <a:tc>
                  <a:txBody>
                    <a:bodyPr/>
                    <a:lstStyle/>
                    <a:p>
                      <a:r>
                        <a:rPr lang="en-US" sz="1400" dirty="0"/>
                        <a:t>An entry-level computer with Microsoft Windows, Linux or Mac OS installed, is needed.   A printer is optional.</a:t>
                      </a:r>
                      <a:endParaRPr lang="en-ZA" sz="1400" dirty="0"/>
                    </a:p>
                  </a:txBody>
                  <a:tcPr/>
                </a:tc>
                <a:tc>
                  <a:txBody>
                    <a:bodyPr/>
                    <a:lstStyle/>
                    <a:p>
                      <a:r>
                        <a:rPr lang="en-US" sz="1400" dirty="0"/>
                        <a:t>An entry-level computer with Microsoft Windows installed is needed.   A printer is optional.</a:t>
                      </a:r>
                      <a:endParaRPr lang="en-ZA" sz="1400" dirty="0"/>
                    </a:p>
                  </a:txBody>
                  <a:tcPr/>
                </a:tc>
                <a:extLst>
                  <a:ext uri="{0D108BD9-81ED-4DB2-BD59-A6C34878D82A}">
                    <a16:rowId xmlns:a16="http://schemas.microsoft.com/office/drawing/2014/main" val="816096959"/>
                  </a:ext>
                </a:extLst>
              </a:tr>
            </a:tbl>
          </a:graphicData>
        </a:graphic>
      </p:graphicFrame>
    </p:spTree>
    <p:extLst>
      <p:ext uri="{BB962C8B-B14F-4D97-AF65-F5344CB8AC3E}">
        <p14:creationId xmlns:p14="http://schemas.microsoft.com/office/powerpoint/2010/main" val="1703954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E1E2-447C-4640-A712-7DD7D2054F49}"/>
              </a:ext>
            </a:extLst>
          </p:cNvPr>
          <p:cNvSpPr>
            <a:spLocks noGrp="1"/>
          </p:cNvSpPr>
          <p:nvPr>
            <p:ph type="title"/>
          </p:nvPr>
        </p:nvSpPr>
        <p:spPr/>
        <p:txBody>
          <a:bodyPr/>
          <a:lstStyle/>
          <a:p>
            <a:r>
              <a:rPr lang="en-US" dirty="0"/>
              <a:t>6. Candidate Systems Matrix (Continued)</a:t>
            </a:r>
            <a:endParaRPr lang="en-ZA" dirty="0"/>
          </a:p>
        </p:txBody>
      </p:sp>
      <p:graphicFrame>
        <p:nvGraphicFramePr>
          <p:cNvPr id="4" name="Content Placeholder 3">
            <a:extLst>
              <a:ext uri="{FF2B5EF4-FFF2-40B4-BE49-F238E27FC236}">
                <a16:creationId xmlns:a16="http://schemas.microsoft.com/office/drawing/2014/main" id="{62F09165-3480-4637-82B0-11FDCF28F63B}"/>
              </a:ext>
            </a:extLst>
          </p:cNvPr>
          <p:cNvGraphicFramePr>
            <a:graphicFrameLocks noGrp="1"/>
          </p:cNvGraphicFramePr>
          <p:nvPr>
            <p:ph idx="1"/>
            <p:extLst>
              <p:ext uri="{D42A27DB-BD31-4B8C-83A1-F6EECF244321}">
                <p14:modId xmlns:p14="http://schemas.microsoft.com/office/powerpoint/2010/main" val="4274208543"/>
              </p:ext>
            </p:extLst>
          </p:nvPr>
        </p:nvGraphicFramePr>
        <p:xfrm>
          <a:off x="581025" y="2181225"/>
          <a:ext cx="11029948" cy="408432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2536271459"/>
                    </a:ext>
                  </a:extLst>
                </a:gridCol>
                <a:gridCol w="2757487">
                  <a:extLst>
                    <a:ext uri="{9D8B030D-6E8A-4147-A177-3AD203B41FA5}">
                      <a16:colId xmlns:a16="http://schemas.microsoft.com/office/drawing/2014/main" val="516730714"/>
                    </a:ext>
                  </a:extLst>
                </a:gridCol>
                <a:gridCol w="2757487">
                  <a:extLst>
                    <a:ext uri="{9D8B030D-6E8A-4147-A177-3AD203B41FA5}">
                      <a16:colId xmlns:a16="http://schemas.microsoft.com/office/drawing/2014/main" val="267159595"/>
                    </a:ext>
                  </a:extLst>
                </a:gridCol>
                <a:gridCol w="2757487">
                  <a:extLst>
                    <a:ext uri="{9D8B030D-6E8A-4147-A177-3AD203B41FA5}">
                      <a16:colId xmlns:a16="http://schemas.microsoft.com/office/drawing/2014/main" val="1222495545"/>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427496073"/>
                  </a:ext>
                </a:extLst>
              </a:tr>
              <a:tr h="370840">
                <a:tc>
                  <a:txBody>
                    <a:bodyPr/>
                    <a:lstStyle/>
                    <a:p>
                      <a:pPr marL="0" algn="l" defTabSz="457200" rtl="0" eaLnBrk="1" latinLnBrk="0" hangingPunct="1"/>
                      <a:r>
                        <a:rPr lang="en-ZA" sz="1800" b="1" kern="1200" dirty="0">
                          <a:solidFill>
                            <a:schemeClr val="lt1"/>
                          </a:solidFill>
                          <a:latin typeface="+mn-lt"/>
                          <a:ea typeface="+mn-ea"/>
                          <a:cs typeface="+mn-cs"/>
                        </a:rPr>
                        <a:t>Software tools needed</a:t>
                      </a:r>
                    </a:p>
                  </a:txBody>
                  <a:tcPr>
                    <a:solidFill>
                      <a:schemeClr val="accent1"/>
                    </a:solidFill>
                  </a:tcPr>
                </a:tc>
                <a:tc>
                  <a:txBody>
                    <a:bodyPr/>
                    <a:lstStyle/>
                    <a:p>
                      <a:r>
                        <a:rPr lang="en-US" sz="1400" dirty="0"/>
                        <a:t>N/A</a:t>
                      </a:r>
                    </a:p>
                  </a:txBody>
                  <a:tcPr/>
                </a:tc>
                <a:tc>
                  <a:txBody>
                    <a:bodyPr/>
                    <a:lstStyle/>
                    <a:p>
                      <a:r>
                        <a:rPr lang="en-ZA" sz="1400" dirty="0"/>
                        <a:t>N/A</a:t>
                      </a:r>
                    </a:p>
                  </a:txBody>
                  <a:tcPr/>
                </a:tc>
                <a:tc>
                  <a:txBody>
                    <a:bodyPr/>
                    <a:lstStyle/>
                    <a:p>
                      <a:r>
                        <a:rPr lang="en-US" sz="1400" dirty="0"/>
                        <a:t>The candidate will be programmed in C# language using Visual Studio 2019.</a:t>
                      </a:r>
                    </a:p>
                    <a:p>
                      <a:r>
                        <a:rPr lang="en-US" sz="1400" dirty="0"/>
                        <a:t>The database will be constructed using SQL Server.</a:t>
                      </a:r>
                    </a:p>
                    <a:p>
                      <a:r>
                        <a:rPr lang="en-US" sz="1400" dirty="0"/>
                        <a:t>The candidate will be able to run on any compatible Microsoft Windows environment.</a:t>
                      </a:r>
                    </a:p>
                  </a:txBody>
                  <a:tcPr/>
                </a:tc>
                <a:extLst>
                  <a:ext uri="{0D108BD9-81ED-4DB2-BD59-A6C34878D82A}">
                    <a16:rowId xmlns:a16="http://schemas.microsoft.com/office/drawing/2014/main" val="177921978"/>
                  </a:ext>
                </a:extLst>
              </a:tr>
              <a:tr h="370840">
                <a:tc>
                  <a:txBody>
                    <a:bodyPr/>
                    <a:lstStyle/>
                    <a:p>
                      <a:pPr marL="0" algn="l" defTabSz="457200" rtl="0" eaLnBrk="1" latinLnBrk="0" hangingPunct="1"/>
                      <a:r>
                        <a:rPr lang="en-ZA" sz="1800" b="1" kern="1200" dirty="0">
                          <a:solidFill>
                            <a:schemeClr val="lt1"/>
                          </a:solidFill>
                          <a:latin typeface="+mn-lt"/>
                          <a:ea typeface="+mn-ea"/>
                          <a:cs typeface="+mn-cs"/>
                        </a:rPr>
                        <a:t>Method of data processing</a:t>
                      </a:r>
                    </a:p>
                  </a:txBody>
                  <a:tcPr>
                    <a:solidFill>
                      <a:schemeClr val="accent1"/>
                    </a:solidFill>
                  </a:tcPr>
                </a:tc>
                <a:tc>
                  <a:txBody>
                    <a:bodyPr/>
                    <a:lstStyle/>
                    <a:p>
                      <a:r>
                        <a:rPr lang="en-US" sz="1400" dirty="0"/>
                        <a:t>Details of staff, clients and work requests are captured on information sheets, and physically filed.  Invoices are processed by hand</a:t>
                      </a:r>
                      <a:endParaRPr lang="en-ZA" sz="1400" dirty="0"/>
                    </a:p>
                  </a:txBody>
                  <a:tcPr/>
                </a:tc>
                <a:tc>
                  <a:txBody>
                    <a:bodyPr/>
                    <a:lstStyle/>
                    <a:p>
                      <a:r>
                        <a:rPr lang="en-US" sz="1400"/>
                        <a:t>Details of staff, clients and work requests are captured on information sheets, and physically filed.  Invoicing will be processed in real time on the system, via workstation computers.</a:t>
                      </a:r>
                      <a:endParaRPr lang="en-ZA" sz="1400" dirty="0"/>
                    </a:p>
                  </a:txBody>
                  <a:tcPr/>
                </a:tc>
                <a:tc>
                  <a:txBody>
                    <a:bodyPr/>
                    <a:lstStyle/>
                    <a:p>
                      <a:r>
                        <a:rPr lang="en-US" sz="1400" dirty="0"/>
                        <a:t>All the data will be processed in real time on the system, via workstation computers.  When using a server, the server’s database(s) will also be updated as needed.</a:t>
                      </a:r>
                      <a:endParaRPr lang="en-ZA" sz="1400" dirty="0"/>
                    </a:p>
                  </a:txBody>
                  <a:tcPr/>
                </a:tc>
                <a:extLst>
                  <a:ext uri="{0D108BD9-81ED-4DB2-BD59-A6C34878D82A}">
                    <a16:rowId xmlns:a16="http://schemas.microsoft.com/office/drawing/2014/main" val="769671319"/>
                  </a:ext>
                </a:extLst>
              </a:tr>
            </a:tbl>
          </a:graphicData>
        </a:graphic>
      </p:graphicFrame>
    </p:spTree>
    <p:extLst>
      <p:ext uri="{BB962C8B-B14F-4D97-AF65-F5344CB8AC3E}">
        <p14:creationId xmlns:p14="http://schemas.microsoft.com/office/powerpoint/2010/main" val="3466438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8069-A791-40EA-82FF-342DC134C791}"/>
              </a:ext>
            </a:extLst>
          </p:cNvPr>
          <p:cNvSpPr>
            <a:spLocks noGrp="1"/>
          </p:cNvSpPr>
          <p:nvPr>
            <p:ph type="title"/>
          </p:nvPr>
        </p:nvSpPr>
        <p:spPr/>
        <p:txBody>
          <a:bodyPr/>
          <a:lstStyle/>
          <a:p>
            <a:r>
              <a:rPr lang="en-US" dirty="0"/>
              <a:t>6. Candidate Systems Matrix (Continued)</a:t>
            </a:r>
            <a:endParaRPr lang="en-ZA" dirty="0"/>
          </a:p>
        </p:txBody>
      </p:sp>
      <p:graphicFrame>
        <p:nvGraphicFramePr>
          <p:cNvPr id="4" name="Content Placeholder 3">
            <a:extLst>
              <a:ext uri="{FF2B5EF4-FFF2-40B4-BE49-F238E27FC236}">
                <a16:creationId xmlns:a16="http://schemas.microsoft.com/office/drawing/2014/main" id="{4E4B7DA9-1670-4DFC-A112-97388C5EBAB1}"/>
              </a:ext>
            </a:extLst>
          </p:cNvPr>
          <p:cNvGraphicFramePr>
            <a:graphicFrameLocks noGrp="1"/>
          </p:cNvGraphicFramePr>
          <p:nvPr>
            <p:ph idx="1"/>
            <p:extLst>
              <p:ext uri="{D42A27DB-BD31-4B8C-83A1-F6EECF244321}">
                <p14:modId xmlns:p14="http://schemas.microsoft.com/office/powerpoint/2010/main" val="1127781899"/>
              </p:ext>
            </p:extLst>
          </p:nvPr>
        </p:nvGraphicFramePr>
        <p:xfrm>
          <a:off x="581025" y="2181225"/>
          <a:ext cx="11163300" cy="399288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2555514272"/>
                    </a:ext>
                  </a:extLst>
                </a:gridCol>
                <a:gridCol w="2757487">
                  <a:extLst>
                    <a:ext uri="{9D8B030D-6E8A-4147-A177-3AD203B41FA5}">
                      <a16:colId xmlns:a16="http://schemas.microsoft.com/office/drawing/2014/main" val="2174010353"/>
                    </a:ext>
                  </a:extLst>
                </a:gridCol>
                <a:gridCol w="2757487">
                  <a:extLst>
                    <a:ext uri="{9D8B030D-6E8A-4147-A177-3AD203B41FA5}">
                      <a16:colId xmlns:a16="http://schemas.microsoft.com/office/drawing/2014/main" val="3117074360"/>
                    </a:ext>
                  </a:extLst>
                </a:gridCol>
                <a:gridCol w="2890839">
                  <a:extLst>
                    <a:ext uri="{9D8B030D-6E8A-4147-A177-3AD203B41FA5}">
                      <a16:colId xmlns:a16="http://schemas.microsoft.com/office/drawing/2014/main" val="2665538603"/>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2180463726"/>
                  </a:ext>
                </a:extLst>
              </a:tr>
              <a:tr h="370840">
                <a:tc>
                  <a:txBody>
                    <a:bodyPr/>
                    <a:lstStyle/>
                    <a:p>
                      <a:pPr marL="0" algn="l" defTabSz="457200" rtl="0" eaLnBrk="1" latinLnBrk="0" hangingPunct="1"/>
                      <a:r>
                        <a:rPr lang="en-ZA" sz="1800" b="1" kern="1200" dirty="0">
                          <a:solidFill>
                            <a:schemeClr val="lt1"/>
                          </a:solidFill>
                          <a:latin typeface="+mn-lt"/>
                          <a:ea typeface="+mn-ea"/>
                          <a:cs typeface="+mn-cs"/>
                        </a:rPr>
                        <a:t>Application software</a:t>
                      </a:r>
                    </a:p>
                  </a:txBody>
                  <a:tcPr>
                    <a:solidFill>
                      <a:schemeClr val="accent1"/>
                    </a:solidFill>
                  </a:tcPr>
                </a:tc>
                <a:tc>
                  <a:txBody>
                    <a:bodyPr/>
                    <a:lstStyle/>
                    <a:p>
                      <a:r>
                        <a:rPr lang="en-US" sz="1400" dirty="0"/>
                        <a:t>N/A</a:t>
                      </a:r>
                    </a:p>
                  </a:txBody>
                  <a:tcPr/>
                </a:tc>
                <a:tc>
                  <a:txBody>
                    <a:bodyPr/>
                    <a:lstStyle/>
                    <a:p>
                      <a:r>
                        <a:rPr lang="en-US" sz="1400" dirty="0"/>
                        <a:t>The system will be able to process invoicing and receiving of payments.</a:t>
                      </a:r>
                    </a:p>
                    <a:p>
                      <a:endParaRPr lang="en-US" sz="1400" dirty="0"/>
                    </a:p>
                    <a:p>
                      <a:r>
                        <a:rPr lang="en-US" sz="1400" dirty="0"/>
                        <a:t>Lacks the ability to maintain staff, clients, and work requests.</a:t>
                      </a:r>
                    </a:p>
                  </a:txBody>
                  <a:tcPr/>
                </a:tc>
                <a:tc>
                  <a:txBody>
                    <a:bodyPr/>
                    <a:lstStyle/>
                    <a:p>
                      <a:r>
                        <a:rPr lang="en-US" sz="1400" dirty="0"/>
                        <a:t>This candidate will cover the following of the lab’s needs:</a:t>
                      </a:r>
                    </a:p>
                    <a:p>
                      <a:r>
                        <a:rPr lang="en-US" sz="1400" dirty="0"/>
                        <a:t>•	Maintenance of staff</a:t>
                      </a:r>
                    </a:p>
                    <a:p>
                      <a:r>
                        <a:rPr lang="en-US" sz="1400" dirty="0"/>
                        <a:t>•	Maintenance of clients</a:t>
                      </a:r>
                    </a:p>
                    <a:p>
                      <a:r>
                        <a:rPr lang="en-US" sz="1400" dirty="0"/>
                        <a:t>•	Maintenance of work requests</a:t>
                      </a:r>
                    </a:p>
                    <a:p>
                      <a:r>
                        <a:rPr lang="en-US" sz="1400" dirty="0"/>
                        <a:t>•	Generating of invoices</a:t>
                      </a:r>
                    </a:p>
                    <a:p>
                      <a:r>
                        <a:rPr lang="en-US" sz="1400" dirty="0"/>
                        <a:t>•	Receiving of payments</a:t>
                      </a:r>
                    </a:p>
                    <a:p>
                      <a:r>
                        <a:rPr lang="en-US" sz="1400" dirty="0"/>
                        <a:t>•	Backup of data</a:t>
                      </a:r>
                    </a:p>
                    <a:p>
                      <a:r>
                        <a:rPr lang="en-US" sz="1400" dirty="0"/>
                        <a:t>•	Extensive reporting, including financial statements, outstanding invoices, history of payments per period, and work in progress.</a:t>
                      </a:r>
                    </a:p>
                    <a:p>
                      <a:endParaRPr lang="en-US" sz="1400" dirty="0"/>
                    </a:p>
                    <a:p>
                      <a:r>
                        <a:rPr lang="en-US" sz="1400" dirty="0"/>
                        <a:t>System runs on Microsoft Windows.</a:t>
                      </a:r>
                      <a:endParaRPr lang="en-ZA" sz="1400" dirty="0"/>
                    </a:p>
                  </a:txBody>
                  <a:tcPr/>
                </a:tc>
                <a:extLst>
                  <a:ext uri="{0D108BD9-81ED-4DB2-BD59-A6C34878D82A}">
                    <a16:rowId xmlns:a16="http://schemas.microsoft.com/office/drawing/2014/main" val="4028994993"/>
                  </a:ext>
                </a:extLst>
              </a:tr>
            </a:tbl>
          </a:graphicData>
        </a:graphic>
      </p:graphicFrame>
    </p:spTree>
    <p:extLst>
      <p:ext uri="{BB962C8B-B14F-4D97-AF65-F5344CB8AC3E}">
        <p14:creationId xmlns:p14="http://schemas.microsoft.com/office/powerpoint/2010/main" val="2101597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B08E-F509-47F2-8A22-3DE481E37086}"/>
              </a:ext>
            </a:extLst>
          </p:cNvPr>
          <p:cNvSpPr>
            <a:spLocks noGrp="1"/>
          </p:cNvSpPr>
          <p:nvPr>
            <p:ph type="title"/>
          </p:nvPr>
        </p:nvSpPr>
        <p:spPr/>
        <p:txBody>
          <a:bodyPr/>
          <a:lstStyle/>
          <a:p>
            <a:r>
              <a:rPr lang="en-US" dirty="0"/>
              <a:t>6. Candidate Systems Matrix (Continued)</a:t>
            </a:r>
            <a:endParaRPr lang="en-ZA" dirty="0"/>
          </a:p>
        </p:txBody>
      </p:sp>
      <p:graphicFrame>
        <p:nvGraphicFramePr>
          <p:cNvPr id="4" name="Content Placeholder 3">
            <a:extLst>
              <a:ext uri="{FF2B5EF4-FFF2-40B4-BE49-F238E27FC236}">
                <a16:creationId xmlns:a16="http://schemas.microsoft.com/office/drawing/2014/main" id="{EB640537-AD2B-469E-864A-081EFD8CEE87}"/>
              </a:ext>
            </a:extLst>
          </p:cNvPr>
          <p:cNvGraphicFramePr>
            <a:graphicFrameLocks noGrp="1"/>
          </p:cNvGraphicFramePr>
          <p:nvPr>
            <p:ph idx="1"/>
          </p:nvPr>
        </p:nvGraphicFramePr>
        <p:xfrm>
          <a:off x="581025" y="2181225"/>
          <a:ext cx="11029948" cy="249936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1536482764"/>
                    </a:ext>
                  </a:extLst>
                </a:gridCol>
                <a:gridCol w="2757487">
                  <a:extLst>
                    <a:ext uri="{9D8B030D-6E8A-4147-A177-3AD203B41FA5}">
                      <a16:colId xmlns:a16="http://schemas.microsoft.com/office/drawing/2014/main" val="2880092393"/>
                    </a:ext>
                  </a:extLst>
                </a:gridCol>
                <a:gridCol w="2757487">
                  <a:extLst>
                    <a:ext uri="{9D8B030D-6E8A-4147-A177-3AD203B41FA5}">
                      <a16:colId xmlns:a16="http://schemas.microsoft.com/office/drawing/2014/main" val="4226751233"/>
                    </a:ext>
                  </a:extLst>
                </a:gridCol>
                <a:gridCol w="2757487">
                  <a:extLst>
                    <a:ext uri="{9D8B030D-6E8A-4147-A177-3AD203B41FA5}">
                      <a16:colId xmlns:a16="http://schemas.microsoft.com/office/drawing/2014/main" val="1841271350"/>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621275134"/>
                  </a:ext>
                </a:extLst>
              </a:tr>
              <a:tr h="370840">
                <a:tc>
                  <a:txBody>
                    <a:bodyPr/>
                    <a:lstStyle/>
                    <a:p>
                      <a:pPr marL="0" algn="l" defTabSz="457200" rtl="0" eaLnBrk="1" latinLnBrk="0" hangingPunct="1"/>
                      <a:r>
                        <a:rPr lang="en-ZA" sz="1800" b="1" kern="1200" dirty="0">
                          <a:solidFill>
                            <a:schemeClr val="lt1"/>
                          </a:solidFill>
                          <a:latin typeface="+mn-lt"/>
                          <a:ea typeface="+mn-ea"/>
                          <a:cs typeface="+mn-cs"/>
                        </a:rPr>
                        <a:t>Output devices and implications</a:t>
                      </a:r>
                    </a:p>
                  </a:txBody>
                  <a:tcPr>
                    <a:solidFill>
                      <a:schemeClr val="accent1"/>
                    </a:solidFill>
                  </a:tcPr>
                </a:tc>
                <a:tc>
                  <a:txBody>
                    <a:bodyPr/>
                    <a:lstStyle/>
                    <a:p>
                      <a:r>
                        <a:rPr lang="en-ZA" sz="1400" dirty="0"/>
                        <a:t>N/A</a:t>
                      </a:r>
                    </a:p>
                  </a:txBody>
                  <a:tcPr/>
                </a:tc>
                <a:tc>
                  <a:txBody>
                    <a:bodyPr/>
                    <a:lstStyle/>
                    <a:p>
                      <a:r>
                        <a:rPr lang="en-US" sz="1400" dirty="0"/>
                        <a:t>The output will be displayed in the system and will be viewable on a monitor.  Output can also be printed.</a:t>
                      </a:r>
                      <a:endParaRPr lang="en-ZA" sz="1400" dirty="0"/>
                    </a:p>
                  </a:txBody>
                  <a:tcPr/>
                </a:tc>
                <a:tc>
                  <a:txBody>
                    <a:bodyPr/>
                    <a:lstStyle/>
                    <a:p>
                      <a:r>
                        <a:rPr lang="en-US" sz="1400" dirty="0"/>
                        <a:t>The output will be displayed in the system and will be viewable on a monitor.  Output can also be printed.</a:t>
                      </a:r>
                      <a:endParaRPr lang="en-ZA" sz="1400" dirty="0"/>
                    </a:p>
                  </a:txBody>
                  <a:tcPr/>
                </a:tc>
                <a:extLst>
                  <a:ext uri="{0D108BD9-81ED-4DB2-BD59-A6C34878D82A}">
                    <a16:rowId xmlns:a16="http://schemas.microsoft.com/office/drawing/2014/main" val="970475495"/>
                  </a:ext>
                </a:extLst>
              </a:tr>
              <a:tr h="370840">
                <a:tc>
                  <a:txBody>
                    <a:bodyPr/>
                    <a:lstStyle/>
                    <a:p>
                      <a:pPr marL="0" algn="l" defTabSz="457200" rtl="0" eaLnBrk="1" latinLnBrk="0" hangingPunct="1"/>
                      <a:r>
                        <a:rPr lang="en-ZA" sz="1800" b="1" kern="1200" dirty="0">
                          <a:solidFill>
                            <a:schemeClr val="lt1"/>
                          </a:solidFill>
                          <a:latin typeface="+mn-lt"/>
                          <a:ea typeface="+mn-ea"/>
                          <a:cs typeface="+mn-cs"/>
                        </a:rPr>
                        <a:t>Input devices and implications</a:t>
                      </a:r>
                    </a:p>
                  </a:txBody>
                  <a:tcPr>
                    <a:solidFill>
                      <a:schemeClr val="accent1"/>
                    </a:solidFill>
                  </a:tcPr>
                </a:tc>
                <a:tc>
                  <a:txBody>
                    <a:bodyPr/>
                    <a:lstStyle/>
                    <a:p>
                      <a:r>
                        <a:rPr lang="en-US" sz="1400" dirty="0"/>
                        <a:t>N/A</a:t>
                      </a:r>
                    </a:p>
                  </a:txBody>
                  <a:tcPr/>
                </a:tc>
                <a:tc>
                  <a:txBody>
                    <a:bodyPr/>
                    <a:lstStyle/>
                    <a:p>
                      <a:r>
                        <a:rPr lang="en-US" sz="1400" dirty="0"/>
                        <a:t>Keyboard and mouse will be required for basic GUI input.</a:t>
                      </a:r>
                    </a:p>
                  </a:txBody>
                  <a:tcPr/>
                </a:tc>
                <a:tc>
                  <a:txBody>
                    <a:bodyPr/>
                    <a:lstStyle/>
                    <a:p>
                      <a:r>
                        <a:rPr lang="en-US" sz="1400" dirty="0"/>
                        <a:t>Keyboard and mouse will be required for basic GUI input.</a:t>
                      </a:r>
                      <a:endParaRPr lang="en-ZA" sz="1400" dirty="0"/>
                    </a:p>
                  </a:txBody>
                  <a:tcPr/>
                </a:tc>
                <a:extLst>
                  <a:ext uri="{0D108BD9-81ED-4DB2-BD59-A6C34878D82A}">
                    <a16:rowId xmlns:a16="http://schemas.microsoft.com/office/drawing/2014/main" val="1069397568"/>
                  </a:ext>
                </a:extLst>
              </a:tr>
            </a:tbl>
          </a:graphicData>
        </a:graphic>
      </p:graphicFrame>
    </p:spTree>
    <p:extLst>
      <p:ext uri="{BB962C8B-B14F-4D97-AF65-F5344CB8AC3E}">
        <p14:creationId xmlns:p14="http://schemas.microsoft.com/office/powerpoint/2010/main" val="223144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8AD5-3135-4E25-B35E-65179693CE0A}"/>
              </a:ext>
            </a:extLst>
          </p:cNvPr>
          <p:cNvSpPr>
            <a:spLocks noGrp="1"/>
          </p:cNvSpPr>
          <p:nvPr>
            <p:ph type="title"/>
          </p:nvPr>
        </p:nvSpPr>
        <p:spPr/>
        <p:txBody>
          <a:bodyPr/>
          <a:lstStyle/>
          <a:p>
            <a:r>
              <a:rPr lang="en-US" dirty="0"/>
              <a:t>6. Candidate Systems Matrix (Continued)</a:t>
            </a:r>
            <a:endParaRPr lang="en-ZA" dirty="0"/>
          </a:p>
        </p:txBody>
      </p:sp>
      <p:graphicFrame>
        <p:nvGraphicFramePr>
          <p:cNvPr id="4" name="Content Placeholder 3">
            <a:extLst>
              <a:ext uri="{FF2B5EF4-FFF2-40B4-BE49-F238E27FC236}">
                <a16:creationId xmlns:a16="http://schemas.microsoft.com/office/drawing/2014/main" id="{93408CB7-7337-4C42-BA0F-84FEB3D14721}"/>
              </a:ext>
            </a:extLst>
          </p:cNvPr>
          <p:cNvGraphicFramePr>
            <a:graphicFrameLocks noGrp="1"/>
          </p:cNvGraphicFramePr>
          <p:nvPr>
            <p:ph idx="1"/>
            <p:extLst>
              <p:ext uri="{D42A27DB-BD31-4B8C-83A1-F6EECF244321}">
                <p14:modId xmlns:p14="http://schemas.microsoft.com/office/powerpoint/2010/main" val="2219849034"/>
              </p:ext>
            </p:extLst>
          </p:nvPr>
        </p:nvGraphicFramePr>
        <p:xfrm>
          <a:off x="581025" y="2181225"/>
          <a:ext cx="11029948" cy="3444240"/>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264522331"/>
                    </a:ext>
                  </a:extLst>
                </a:gridCol>
                <a:gridCol w="2757487">
                  <a:extLst>
                    <a:ext uri="{9D8B030D-6E8A-4147-A177-3AD203B41FA5}">
                      <a16:colId xmlns:a16="http://schemas.microsoft.com/office/drawing/2014/main" val="4178021497"/>
                    </a:ext>
                  </a:extLst>
                </a:gridCol>
                <a:gridCol w="2757487">
                  <a:extLst>
                    <a:ext uri="{9D8B030D-6E8A-4147-A177-3AD203B41FA5}">
                      <a16:colId xmlns:a16="http://schemas.microsoft.com/office/drawing/2014/main" val="4279023540"/>
                    </a:ext>
                  </a:extLst>
                </a:gridCol>
                <a:gridCol w="2757487">
                  <a:extLst>
                    <a:ext uri="{9D8B030D-6E8A-4147-A177-3AD203B41FA5}">
                      <a16:colId xmlns:a16="http://schemas.microsoft.com/office/drawing/2014/main" val="4024956656"/>
                    </a:ext>
                  </a:extLst>
                </a:gridCol>
              </a:tblGrid>
              <a:tr h="370840">
                <a:tc>
                  <a:txBody>
                    <a:bodyPr/>
                    <a:lstStyle/>
                    <a:p>
                      <a:pPr algn="ctr"/>
                      <a:r>
                        <a:rPr lang="en-US" dirty="0"/>
                        <a:t>Characteristics</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3563170102"/>
                  </a:ext>
                </a:extLst>
              </a:tr>
              <a:tr h="370840">
                <a:tc>
                  <a:txBody>
                    <a:bodyPr/>
                    <a:lstStyle/>
                    <a:p>
                      <a:pPr marL="0" algn="l" defTabSz="457200" rtl="0" eaLnBrk="1" latinLnBrk="0" hangingPunct="1"/>
                      <a:r>
                        <a:rPr lang="en-ZA" sz="1800" b="1" kern="1200" dirty="0">
                          <a:solidFill>
                            <a:schemeClr val="lt1"/>
                          </a:solidFill>
                          <a:latin typeface="+mn-lt"/>
                          <a:ea typeface="+mn-ea"/>
                          <a:cs typeface="+mn-cs"/>
                        </a:rPr>
                        <a:t>Storage devices and implications</a:t>
                      </a:r>
                    </a:p>
                  </a:txBody>
                  <a:tcPr>
                    <a:solidFill>
                      <a:schemeClr val="accent1"/>
                    </a:solidFill>
                  </a:tcPr>
                </a:tc>
                <a:tc>
                  <a:txBody>
                    <a:bodyPr/>
                    <a:lstStyle/>
                    <a:p>
                      <a:r>
                        <a:rPr lang="en-US" sz="1400" dirty="0"/>
                        <a:t>The staff, client, and work request information forms are all stored in files and/or cabinets.  It is possible for these to forms to be lost or accidentally be discarded/destroyed.</a:t>
                      </a:r>
                      <a:endParaRPr lang="en-ZA" sz="1400" dirty="0"/>
                    </a:p>
                  </a:txBody>
                  <a:tcPr/>
                </a:tc>
                <a:tc>
                  <a:txBody>
                    <a:bodyPr/>
                    <a:lstStyle/>
                    <a:p>
                      <a:r>
                        <a:rPr lang="en-US" sz="1400" dirty="0"/>
                        <a:t>The invoices/receipts generated by the system are stored on the workstation computer’s hard drive.</a:t>
                      </a:r>
                      <a:endParaRPr lang="en-ZA" sz="1400" dirty="0"/>
                    </a:p>
                  </a:txBody>
                  <a:tcPr/>
                </a:tc>
                <a:tc>
                  <a:txBody>
                    <a:bodyPr/>
                    <a:lstStyle/>
                    <a:p>
                      <a:r>
                        <a:rPr lang="en-US" sz="1400" dirty="0"/>
                        <a:t>This candidate’s database(s) can be stored on the hard drive of a workstation computer, or on a central server if there are more than one workstation.</a:t>
                      </a:r>
                      <a:endParaRPr lang="en-ZA" sz="1400" dirty="0"/>
                    </a:p>
                  </a:txBody>
                  <a:tcPr/>
                </a:tc>
                <a:extLst>
                  <a:ext uri="{0D108BD9-81ED-4DB2-BD59-A6C34878D82A}">
                    <a16:rowId xmlns:a16="http://schemas.microsoft.com/office/drawing/2014/main" val="3210608659"/>
                  </a:ext>
                </a:extLst>
              </a:tr>
              <a:tr h="370840">
                <a:tc>
                  <a:txBody>
                    <a:bodyPr/>
                    <a:lstStyle/>
                    <a:p>
                      <a:pPr marL="0" algn="l" defTabSz="457200" rtl="0" eaLnBrk="1" latinLnBrk="0" hangingPunct="1"/>
                      <a:r>
                        <a:rPr lang="en-ZA" sz="1800" b="1" kern="1200" dirty="0">
                          <a:solidFill>
                            <a:schemeClr val="lt1"/>
                          </a:solidFill>
                          <a:latin typeface="+mn-lt"/>
                          <a:ea typeface="+mn-ea"/>
                          <a:cs typeface="+mn-cs"/>
                        </a:rPr>
                        <a:t>Output software</a:t>
                      </a:r>
                    </a:p>
                  </a:txBody>
                  <a:tcPr>
                    <a:solidFill>
                      <a:schemeClr val="accent1"/>
                    </a:solidFill>
                  </a:tcPr>
                </a:tc>
                <a:tc>
                  <a:txBody>
                    <a:bodyPr/>
                    <a:lstStyle/>
                    <a:p>
                      <a:r>
                        <a:rPr lang="en-US" sz="1400" dirty="0"/>
                        <a:t>N/A</a:t>
                      </a:r>
                    </a:p>
                  </a:txBody>
                  <a:tcPr/>
                </a:tc>
                <a:tc>
                  <a:txBody>
                    <a:bodyPr/>
                    <a:lstStyle/>
                    <a:p>
                      <a:r>
                        <a:rPr lang="en-US" sz="1400" dirty="0"/>
                        <a:t>The candidate produces the majority of its own output, which requires a PDF reader such as Adobe Reader or Google’s built-in PDF, for viewing.</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The candidate produces the majority of its own output, which requires a PDF reader such as Adobe Reader or Google’s built-in PDF, for viewing.</a:t>
                      </a:r>
                    </a:p>
                  </a:txBody>
                  <a:tcPr/>
                </a:tc>
                <a:extLst>
                  <a:ext uri="{0D108BD9-81ED-4DB2-BD59-A6C34878D82A}">
                    <a16:rowId xmlns:a16="http://schemas.microsoft.com/office/drawing/2014/main" val="3049068030"/>
                  </a:ext>
                </a:extLst>
              </a:tr>
            </a:tbl>
          </a:graphicData>
        </a:graphic>
      </p:graphicFrame>
    </p:spTree>
    <p:extLst>
      <p:ext uri="{BB962C8B-B14F-4D97-AF65-F5344CB8AC3E}">
        <p14:creationId xmlns:p14="http://schemas.microsoft.com/office/powerpoint/2010/main" val="1468631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21E7-395A-40D1-82A9-B5E1871D2BA6}"/>
              </a:ext>
            </a:extLst>
          </p:cNvPr>
          <p:cNvSpPr>
            <a:spLocks noGrp="1"/>
          </p:cNvSpPr>
          <p:nvPr>
            <p:ph type="title"/>
          </p:nvPr>
        </p:nvSpPr>
        <p:spPr/>
        <p:txBody>
          <a:bodyPr/>
          <a:lstStyle/>
          <a:p>
            <a:r>
              <a:rPr lang="en-US" dirty="0"/>
              <a:t>7. Feasibility analysis matrix</a:t>
            </a:r>
            <a:endParaRPr lang="en-ZA" dirty="0"/>
          </a:p>
        </p:txBody>
      </p:sp>
      <p:graphicFrame>
        <p:nvGraphicFramePr>
          <p:cNvPr id="4" name="Content Placeholder 3">
            <a:extLst>
              <a:ext uri="{FF2B5EF4-FFF2-40B4-BE49-F238E27FC236}">
                <a16:creationId xmlns:a16="http://schemas.microsoft.com/office/drawing/2014/main" id="{F6515B85-3B74-47DC-8EF3-FFCE066A972D}"/>
              </a:ext>
            </a:extLst>
          </p:cNvPr>
          <p:cNvGraphicFramePr>
            <a:graphicFrameLocks noGrp="1"/>
          </p:cNvGraphicFramePr>
          <p:nvPr>
            <p:ph idx="1"/>
            <p:extLst>
              <p:ext uri="{D42A27DB-BD31-4B8C-83A1-F6EECF244321}">
                <p14:modId xmlns:p14="http://schemas.microsoft.com/office/powerpoint/2010/main" val="1307815991"/>
              </p:ext>
            </p:extLst>
          </p:nvPr>
        </p:nvGraphicFramePr>
        <p:xfrm>
          <a:off x="581025" y="2181225"/>
          <a:ext cx="11029950" cy="3352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114750638"/>
                    </a:ext>
                  </a:extLst>
                </a:gridCol>
                <a:gridCol w="676275">
                  <a:extLst>
                    <a:ext uri="{9D8B030D-6E8A-4147-A177-3AD203B41FA5}">
                      <a16:colId xmlns:a16="http://schemas.microsoft.com/office/drawing/2014/main" val="3561011478"/>
                    </a:ext>
                  </a:extLst>
                </a:gridCol>
                <a:gridCol w="2838450">
                  <a:extLst>
                    <a:ext uri="{9D8B030D-6E8A-4147-A177-3AD203B41FA5}">
                      <a16:colId xmlns:a16="http://schemas.microsoft.com/office/drawing/2014/main" val="2793166637"/>
                    </a:ext>
                  </a:extLst>
                </a:gridCol>
                <a:gridCol w="2714625">
                  <a:extLst>
                    <a:ext uri="{9D8B030D-6E8A-4147-A177-3AD203B41FA5}">
                      <a16:colId xmlns:a16="http://schemas.microsoft.com/office/drawing/2014/main" val="3911810727"/>
                    </a:ext>
                  </a:extLst>
                </a:gridCol>
                <a:gridCol w="2695575">
                  <a:extLst>
                    <a:ext uri="{9D8B030D-6E8A-4147-A177-3AD203B41FA5}">
                      <a16:colId xmlns:a16="http://schemas.microsoft.com/office/drawing/2014/main" val="886356819"/>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891159435"/>
                  </a:ext>
                </a:extLst>
              </a:tr>
              <a:tr h="370840">
                <a:tc>
                  <a:txBody>
                    <a:bodyPr/>
                    <a:lstStyle/>
                    <a:p>
                      <a:pPr marL="0" algn="l" defTabSz="457200" rtl="0" eaLnBrk="1" latinLnBrk="0" hangingPunct="1"/>
                      <a:r>
                        <a:rPr lang="en-ZA" sz="1800" b="1" kern="1200" dirty="0">
                          <a:solidFill>
                            <a:schemeClr val="lt1"/>
                          </a:solidFill>
                          <a:latin typeface="+mn-lt"/>
                          <a:ea typeface="+mn-ea"/>
                          <a:cs typeface="+mn-cs"/>
                        </a:rPr>
                        <a:t>Technical feasibility</a:t>
                      </a:r>
                    </a:p>
                  </a:txBody>
                  <a:tcPr>
                    <a:solidFill>
                      <a:schemeClr val="accent1"/>
                    </a:solidFill>
                  </a:tcPr>
                </a:tc>
                <a:tc>
                  <a:txBody>
                    <a:bodyPr/>
                    <a:lstStyle/>
                    <a:p>
                      <a:pPr algn="ctr"/>
                      <a:r>
                        <a:rPr lang="en-US" sz="1400" dirty="0"/>
                        <a:t>20</a:t>
                      </a:r>
                      <a:endParaRPr lang="en-ZA" sz="1400" dirty="0"/>
                    </a:p>
                  </a:txBody>
                  <a:tcPr/>
                </a:tc>
                <a:tc>
                  <a:txBody>
                    <a:bodyPr/>
                    <a:lstStyle/>
                    <a:p>
                      <a:r>
                        <a:rPr lang="en-US" sz="1400" dirty="0"/>
                        <a:t>This candidate can be used as-is but cannot be changed by the project team.</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Score: 0</a:t>
                      </a:r>
                      <a:endParaRPr lang="en-ZA" sz="1400" dirty="0"/>
                    </a:p>
                  </a:txBody>
                  <a:tcPr/>
                </a:tc>
                <a:tc>
                  <a:txBody>
                    <a:bodyPr/>
                    <a:lstStyle/>
                    <a:p>
                      <a:r>
                        <a:rPr lang="en-US" sz="1400" dirty="0"/>
                        <a:t>This candidate can be installed relatively easy by the project team.  However, any required adjustments that need to be made on the system will be difficult for the team, as they are not familiar with the programming languages and database systems used by the system.  </a:t>
                      </a:r>
                    </a:p>
                    <a:p>
                      <a:endParaRPr lang="en-US" sz="1400" dirty="0"/>
                    </a:p>
                    <a:p>
                      <a:r>
                        <a:rPr lang="en-US" sz="1400" dirty="0"/>
                        <a:t>Score: 40</a:t>
                      </a:r>
                    </a:p>
                  </a:txBody>
                  <a:tcPr/>
                </a:tc>
                <a:tc>
                  <a:txBody>
                    <a:bodyPr/>
                    <a:lstStyle/>
                    <a:p>
                      <a:r>
                        <a:rPr lang="en-US" sz="1400" dirty="0"/>
                        <a:t>The members of the project team will have the necessary knowledge and expertise to design and build the whole system.</a:t>
                      </a:r>
                    </a:p>
                    <a:p>
                      <a:r>
                        <a:rPr lang="en-US" sz="1400" dirty="0"/>
                        <a:t>Programming/building this candidate will make use of programming languages and database software that the team is well familiar with.</a:t>
                      </a:r>
                    </a:p>
                    <a:p>
                      <a:endParaRPr lang="en-ZA" sz="1400" dirty="0"/>
                    </a:p>
                    <a:p>
                      <a:r>
                        <a:rPr lang="en-ZA" sz="1400" dirty="0"/>
                        <a:t>Score: 90</a:t>
                      </a:r>
                    </a:p>
                  </a:txBody>
                  <a:tcPr/>
                </a:tc>
                <a:extLst>
                  <a:ext uri="{0D108BD9-81ED-4DB2-BD59-A6C34878D82A}">
                    <a16:rowId xmlns:a16="http://schemas.microsoft.com/office/drawing/2014/main" val="2267765832"/>
                  </a:ext>
                </a:extLst>
              </a:tr>
            </a:tbl>
          </a:graphicData>
        </a:graphic>
      </p:graphicFrame>
    </p:spTree>
    <p:extLst>
      <p:ext uri="{BB962C8B-B14F-4D97-AF65-F5344CB8AC3E}">
        <p14:creationId xmlns:p14="http://schemas.microsoft.com/office/powerpoint/2010/main" val="54837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EA14-A3EA-44F1-981F-4ABAFB0174B1}"/>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B3647A51-8E6B-47AC-A1A3-A1DC774BE834}"/>
              </a:ext>
            </a:extLst>
          </p:cNvPr>
          <p:cNvGraphicFramePr>
            <a:graphicFrameLocks noGrp="1"/>
          </p:cNvGraphicFramePr>
          <p:nvPr>
            <p:ph idx="1"/>
            <p:extLst>
              <p:ext uri="{D42A27DB-BD31-4B8C-83A1-F6EECF244321}">
                <p14:modId xmlns:p14="http://schemas.microsoft.com/office/powerpoint/2010/main" val="4069542206"/>
              </p:ext>
            </p:extLst>
          </p:nvPr>
        </p:nvGraphicFramePr>
        <p:xfrm>
          <a:off x="581025" y="2181225"/>
          <a:ext cx="11029950" cy="356616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28505049"/>
                    </a:ext>
                  </a:extLst>
                </a:gridCol>
                <a:gridCol w="676275">
                  <a:extLst>
                    <a:ext uri="{9D8B030D-6E8A-4147-A177-3AD203B41FA5}">
                      <a16:colId xmlns:a16="http://schemas.microsoft.com/office/drawing/2014/main" val="3198123186"/>
                    </a:ext>
                  </a:extLst>
                </a:gridCol>
                <a:gridCol w="2838450">
                  <a:extLst>
                    <a:ext uri="{9D8B030D-6E8A-4147-A177-3AD203B41FA5}">
                      <a16:colId xmlns:a16="http://schemas.microsoft.com/office/drawing/2014/main" val="3988182636"/>
                    </a:ext>
                  </a:extLst>
                </a:gridCol>
                <a:gridCol w="2714625">
                  <a:extLst>
                    <a:ext uri="{9D8B030D-6E8A-4147-A177-3AD203B41FA5}">
                      <a16:colId xmlns:a16="http://schemas.microsoft.com/office/drawing/2014/main" val="3145547849"/>
                    </a:ext>
                  </a:extLst>
                </a:gridCol>
                <a:gridCol w="2695575">
                  <a:extLst>
                    <a:ext uri="{9D8B030D-6E8A-4147-A177-3AD203B41FA5}">
                      <a16:colId xmlns:a16="http://schemas.microsoft.com/office/drawing/2014/main" val="586983262"/>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82037910"/>
                  </a:ext>
                </a:extLst>
              </a:tr>
              <a:tr h="370840">
                <a:tc>
                  <a:txBody>
                    <a:bodyPr/>
                    <a:lstStyle/>
                    <a:p>
                      <a:pPr marL="0" algn="l" defTabSz="457200" rtl="0" eaLnBrk="1" latinLnBrk="0" hangingPunct="1"/>
                      <a:r>
                        <a:rPr lang="en-ZA" sz="1800" b="1" kern="1200" dirty="0">
                          <a:solidFill>
                            <a:schemeClr val="lt1"/>
                          </a:solidFill>
                          <a:latin typeface="+mn-lt"/>
                          <a:ea typeface="+mn-ea"/>
                          <a:cs typeface="+mn-cs"/>
                        </a:rPr>
                        <a:t>Operational feasibility</a:t>
                      </a:r>
                    </a:p>
                  </a:txBody>
                  <a:tcPr>
                    <a:solidFill>
                      <a:schemeClr val="accent1"/>
                    </a:solidFill>
                  </a:tcPr>
                </a:tc>
                <a:tc>
                  <a:txBody>
                    <a:bodyPr/>
                    <a:lstStyle/>
                    <a:p>
                      <a:pPr algn="ctr"/>
                      <a:r>
                        <a:rPr lang="en-US" sz="1400" dirty="0"/>
                        <a:t>10</a:t>
                      </a:r>
                    </a:p>
                  </a:txBody>
                  <a:tcPr/>
                </a:tc>
                <a:tc>
                  <a:txBody>
                    <a:bodyPr/>
                    <a:lstStyle/>
                    <a:p>
                      <a:r>
                        <a:rPr lang="en-US" sz="1400" dirty="0"/>
                        <a:t>Although this candidate solution does fulfill all of the user’s requirements, it is still seen as inefficient and impractical.  All of the functions are done manually.  It is also susceptible to the loss of data. </a:t>
                      </a:r>
                    </a:p>
                    <a:p>
                      <a:r>
                        <a:rPr lang="en-US" sz="1400" dirty="0"/>
                        <a:t>Use of this candidate is both time and effort inefficient and users generally find it frustrating to use.</a:t>
                      </a:r>
                    </a:p>
                    <a:p>
                      <a:endParaRPr lang="en-US" sz="1400" dirty="0"/>
                    </a:p>
                    <a:p>
                      <a:endParaRPr lang="en-US" sz="1400" dirty="0"/>
                    </a:p>
                    <a:p>
                      <a:r>
                        <a:rPr lang="en-US" sz="1400" dirty="0"/>
                        <a:t>Score: 0</a:t>
                      </a:r>
                    </a:p>
                  </a:txBody>
                  <a:tcPr/>
                </a:tc>
                <a:tc>
                  <a:txBody>
                    <a:bodyPr/>
                    <a:lstStyle/>
                    <a:p>
                      <a:r>
                        <a:rPr lang="en-US" sz="1400" dirty="0"/>
                        <a:t>This candidate will be able to cover the invoicing and payment handling requirements of the users, thus improving their efficiency in that regard.  However, the rest of the functions will still be performed manually.  </a:t>
                      </a:r>
                    </a:p>
                    <a:p>
                      <a:r>
                        <a:rPr lang="en-US" sz="1400" dirty="0"/>
                        <a:t>Due to the complexity of the system, users might have trouble learning it.</a:t>
                      </a:r>
                    </a:p>
                    <a:p>
                      <a:endParaRPr lang="en-US" sz="1400" dirty="0"/>
                    </a:p>
                    <a:p>
                      <a:r>
                        <a:rPr lang="en-US" sz="1400" dirty="0"/>
                        <a:t>Score: 50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This candidate will be able to cover all of the lab’s requirements.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The candidate will improve work efficiency and help manage workflow.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Since the system will be designed with the user’s specific requirements in mind, its interfaces would be more intuitive for users to learn and use.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90</a:t>
                      </a:r>
                    </a:p>
                  </a:txBody>
                  <a:tcPr/>
                </a:tc>
                <a:extLst>
                  <a:ext uri="{0D108BD9-81ED-4DB2-BD59-A6C34878D82A}">
                    <a16:rowId xmlns:a16="http://schemas.microsoft.com/office/drawing/2014/main" val="203241926"/>
                  </a:ext>
                </a:extLst>
              </a:tr>
            </a:tbl>
          </a:graphicData>
        </a:graphic>
      </p:graphicFrame>
    </p:spTree>
    <p:extLst>
      <p:ext uri="{BB962C8B-B14F-4D97-AF65-F5344CB8AC3E}">
        <p14:creationId xmlns:p14="http://schemas.microsoft.com/office/powerpoint/2010/main" val="397444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5E95-2178-4399-BEFA-1BACCF931E43}"/>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D509D670-3D2A-4A47-A8F3-B194952A44B0}"/>
              </a:ext>
            </a:extLst>
          </p:cNvPr>
          <p:cNvGraphicFramePr>
            <a:graphicFrameLocks noGrp="1"/>
          </p:cNvGraphicFramePr>
          <p:nvPr>
            <p:ph idx="1"/>
            <p:extLst>
              <p:ext uri="{D42A27DB-BD31-4B8C-83A1-F6EECF244321}">
                <p14:modId xmlns:p14="http://schemas.microsoft.com/office/powerpoint/2010/main" val="1080358283"/>
              </p:ext>
            </p:extLst>
          </p:nvPr>
        </p:nvGraphicFramePr>
        <p:xfrm>
          <a:off x="581025" y="2181225"/>
          <a:ext cx="11029950" cy="313944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1557594960"/>
                    </a:ext>
                  </a:extLst>
                </a:gridCol>
                <a:gridCol w="676275">
                  <a:extLst>
                    <a:ext uri="{9D8B030D-6E8A-4147-A177-3AD203B41FA5}">
                      <a16:colId xmlns:a16="http://schemas.microsoft.com/office/drawing/2014/main" val="2717473094"/>
                    </a:ext>
                  </a:extLst>
                </a:gridCol>
                <a:gridCol w="2838450">
                  <a:extLst>
                    <a:ext uri="{9D8B030D-6E8A-4147-A177-3AD203B41FA5}">
                      <a16:colId xmlns:a16="http://schemas.microsoft.com/office/drawing/2014/main" val="3694326988"/>
                    </a:ext>
                  </a:extLst>
                </a:gridCol>
                <a:gridCol w="2714625">
                  <a:extLst>
                    <a:ext uri="{9D8B030D-6E8A-4147-A177-3AD203B41FA5}">
                      <a16:colId xmlns:a16="http://schemas.microsoft.com/office/drawing/2014/main" val="2922905053"/>
                    </a:ext>
                  </a:extLst>
                </a:gridCol>
                <a:gridCol w="2695575">
                  <a:extLst>
                    <a:ext uri="{9D8B030D-6E8A-4147-A177-3AD203B41FA5}">
                      <a16:colId xmlns:a16="http://schemas.microsoft.com/office/drawing/2014/main" val="3162200934"/>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2408686391"/>
                  </a:ext>
                </a:extLst>
              </a:tr>
              <a:tr h="370840">
                <a:tc>
                  <a:txBody>
                    <a:bodyPr/>
                    <a:lstStyle/>
                    <a:p>
                      <a:pPr marL="0" algn="l" defTabSz="457200" rtl="0" eaLnBrk="1" latinLnBrk="0" hangingPunct="1"/>
                      <a:r>
                        <a:rPr lang="en-ZA" sz="1800" b="1" kern="1200" dirty="0">
                          <a:solidFill>
                            <a:schemeClr val="lt1"/>
                          </a:solidFill>
                          <a:latin typeface="+mn-lt"/>
                          <a:ea typeface="+mn-ea"/>
                          <a:cs typeface="+mn-cs"/>
                        </a:rPr>
                        <a:t>Risk feasibility</a:t>
                      </a:r>
                    </a:p>
                  </a:txBody>
                  <a:tcPr>
                    <a:solidFill>
                      <a:schemeClr val="accent1"/>
                    </a:solidFill>
                  </a:tcPr>
                </a:tc>
                <a:tc>
                  <a:txBody>
                    <a:bodyPr/>
                    <a:lstStyle/>
                    <a:p>
                      <a:pPr algn="ctr"/>
                      <a:r>
                        <a:rPr lang="en-US" sz="1400" dirty="0"/>
                        <a:t>20</a:t>
                      </a:r>
                    </a:p>
                  </a:txBody>
                  <a:tcPr/>
                </a:tc>
                <a:tc>
                  <a:txBody>
                    <a:bodyPr/>
                    <a:lstStyle/>
                    <a:p>
                      <a:r>
                        <a:rPr lang="en-US" sz="1400" dirty="0"/>
                        <a:t>Data is used/stored in physical form, which is liable to loss/damage.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Score: 0</a:t>
                      </a:r>
                    </a:p>
                  </a:txBody>
                  <a:tcPr/>
                </a:tc>
                <a:tc>
                  <a:txBody>
                    <a:bodyPr/>
                    <a:lstStyle/>
                    <a:p>
                      <a:r>
                        <a:rPr lang="en-US" sz="1400" dirty="0"/>
                        <a:t>A lot of the data is still used/stored in physical form, which is liable to loss/damage.</a:t>
                      </a:r>
                    </a:p>
                    <a:p>
                      <a:r>
                        <a:rPr lang="en-US" sz="1400" dirty="0"/>
                        <a:t>Since the technologies of this candidate is unfamiliar to the project team, it decreases the probability of successful implementation.</a:t>
                      </a:r>
                    </a:p>
                    <a:p>
                      <a:endParaRPr lang="en-US" sz="1400" dirty="0"/>
                    </a:p>
                    <a:p>
                      <a:r>
                        <a:rPr lang="en-US" sz="1400" dirty="0"/>
                        <a:t>Score: 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Since the project team has a sufficient amount of experience with the programming language and database software used to develop this system, the chance of successful implementation is increased.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90</a:t>
                      </a:r>
                    </a:p>
                  </a:txBody>
                  <a:tcPr/>
                </a:tc>
                <a:extLst>
                  <a:ext uri="{0D108BD9-81ED-4DB2-BD59-A6C34878D82A}">
                    <a16:rowId xmlns:a16="http://schemas.microsoft.com/office/drawing/2014/main" val="787718463"/>
                  </a:ext>
                </a:extLst>
              </a:tr>
            </a:tbl>
          </a:graphicData>
        </a:graphic>
      </p:graphicFrame>
    </p:spTree>
    <p:extLst>
      <p:ext uri="{BB962C8B-B14F-4D97-AF65-F5344CB8AC3E}">
        <p14:creationId xmlns:p14="http://schemas.microsoft.com/office/powerpoint/2010/main" val="3113963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3981-209C-41B5-B3AE-027F65ED8753}"/>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EBCC2EEF-5F3D-494C-B726-171C4BE7D895}"/>
              </a:ext>
            </a:extLst>
          </p:cNvPr>
          <p:cNvGraphicFramePr>
            <a:graphicFrameLocks noGrp="1"/>
          </p:cNvGraphicFramePr>
          <p:nvPr>
            <p:ph idx="1"/>
            <p:extLst>
              <p:ext uri="{D42A27DB-BD31-4B8C-83A1-F6EECF244321}">
                <p14:modId xmlns:p14="http://schemas.microsoft.com/office/powerpoint/2010/main" val="3102890090"/>
              </p:ext>
            </p:extLst>
          </p:nvPr>
        </p:nvGraphicFramePr>
        <p:xfrm>
          <a:off x="581025" y="2181225"/>
          <a:ext cx="11029950" cy="249936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586705816"/>
                    </a:ext>
                  </a:extLst>
                </a:gridCol>
                <a:gridCol w="676275">
                  <a:extLst>
                    <a:ext uri="{9D8B030D-6E8A-4147-A177-3AD203B41FA5}">
                      <a16:colId xmlns:a16="http://schemas.microsoft.com/office/drawing/2014/main" val="2436507550"/>
                    </a:ext>
                  </a:extLst>
                </a:gridCol>
                <a:gridCol w="2838450">
                  <a:extLst>
                    <a:ext uri="{9D8B030D-6E8A-4147-A177-3AD203B41FA5}">
                      <a16:colId xmlns:a16="http://schemas.microsoft.com/office/drawing/2014/main" val="2994689089"/>
                    </a:ext>
                  </a:extLst>
                </a:gridCol>
                <a:gridCol w="2714625">
                  <a:extLst>
                    <a:ext uri="{9D8B030D-6E8A-4147-A177-3AD203B41FA5}">
                      <a16:colId xmlns:a16="http://schemas.microsoft.com/office/drawing/2014/main" val="2590832855"/>
                    </a:ext>
                  </a:extLst>
                </a:gridCol>
                <a:gridCol w="2695575">
                  <a:extLst>
                    <a:ext uri="{9D8B030D-6E8A-4147-A177-3AD203B41FA5}">
                      <a16:colId xmlns:a16="http://schemas.microsoft.com/office/drawing/2014/main" val="588837875"/>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572319151"/>
                  </a:ext>
                </a:extLst>
              </a:tr>
              <a:tr h="370840">
                <a:tc>
                  <a:txBody>
                    <a:bodyPr/>
                    <a:lstStyle/>
                    <a:p>
                      <a:pPr marL="0" algn="l" defTabSz="457200" rtl="0" eaLnBrk="1" latinLnBrk="0" hangingPunct="1"/>
                      <a:r>
                        <a:rPr lang="en-ZA" sz="1800" b="1" kern="1200" dirty="0">
                          <a:solidFill>
                            <a:schemeClr val="lt1"/>
                          </a:solidFill>
                          <a:latin typeface="+mn-lt"/>
                          <a:ea typeface="+mn-ea"/>
                          <a:cs typeface="+mn-cs"/>
                        </a:rPr>
                        <a:t>Economic feasibility</a:t>
                      </a:r>
                    </a:p>
                    <a:p>
                      <a:pPr marL="0" algn="l" defTabSz="457200" rtl="0" eaLnBrk="1" latinLnBrk="0" hangingPunct="1"/>
                      <a:endParaRPr lang="en-ZA" sz="1800" b="1" kern="1200" dirty="0">
                        <a:solidFill>
                          <a:schemeClr val="lt1"/>
                        </a:solidFill>
                        <a:latin typeface="+mn-lt"/>
                        <a:ea typeface="+mn-ea"/>
                        <a:cs typeface="+mn-cs"/>
                      </a:endParaRPr>
                    </a:p>
                    <a:p>
                      <a:pPr marL="0" algn="l" defTabSz="457200" rtl="0" eaLnBrk="1" latinLnBrk="0" hangingPunct="1"/>
                      <a:r>
                        <a:rPr lang="en-ZA" sz="1800" b="1" kern="1200" dirty="0">
                          <a:solidFill>
                            <a:schemeClr val="lt1"/>
                          </a:solidFill>
                          <a:latin typeface="+mn-lt"/>
                          <a:ea typeface="+mn-ea"/>
                          <a:cs typeface="+mn-cs"/>
                        </a:rPr>
                        <a:t>Cost to develop:</a:t>
                      </a:r>
                    </a:p>
                  </a:txBody>
                  <a:tcPr>
                    <a:solidFill>
                      <a:schemeClr val="accent1"/>
                    </a:solidFill>
                  </a:tcPr>
                </a:tc>
                <a:tc>
                  <a:txBody>
                    <a:bodyPr/>
                    <a:lstStyle/>
                    <a:p>
                      <a:pPr algn="ctr"/>
                      <a:r>
                        <a:rPr lang="en-US" sz="1400" dirty="0"/>
                        <a:t>20</a:t>
                      </a:r>
                    </a:p>
                  </a:txBody>
                  <a:tcPr/>
                </a:tc>
                <a:tc>
                  <a:txBody>
                    <a:bodyPr/>
                    <a:lstStyle/>
                    <a:p>
                      <a:endParaRPr lang="en-US" sz="1400" dirty="0"/>
                    </a:p>
                    <a:p>
                      <a:endParaRPr lang="en-US" sz="1400" dirty="0"/>
                    </a:p>
                    <a:p>
                      <a:endParaRPr lang="en-US" sz="1400" dirty="0"/>
                    </a:p>
                    <a:p>
                      <a:endParaRPr lang="en-US" sz="1400" dirty="0"/>
                    </a:p>
                    <a:p>
                      <a:r>
                        <a:rPr lang="en-US" sz="1400" dirty="0"/>
                        <a:t>N/A</a:t>
                      </a:r>
                    </a:p>
                    <a:p>
                      <a:endParaRPr lang="en-US" sz="1400" dirty="0"/>
                    </a:p>
                    <a:p>
                      <a:r>
                        <a:rPr lang="en-US" sz="1400" dirty="0"/>
                        <a:t>Score: 100</a:t>
                      </a:r>
                    </a:p>
                  </a:txBody>
                  <a:tcPr/>
                </a:tc>
                <a:tc>
                  <a:txBody>
                    <a:bodyPr/>
                    <a:lstStyle/>
                    <a:p>
                      <a:endParaRPr lang="en-US" sz="1400" dirty="0"/>
                    </a:p>
                    <a:p>
                      <a:endParaRPr lang="en-US" sz="1400" dirty="0"/>
                    </a:p>
                    <a:p>
                      <a:endParaRPr lang="en-US" sz="1400" dirty="0"/>
                    </a:p>
                    <a:p>
                      <a:endParaRPr lang="en-US" sz="1400" dirty="0"/>
                    </a:p>
                    <a:p>
                      <a:r>
                        <a:rPr lang="en-US" sz="1400" dirty="0"/>
                        <a:t>Approximately R 127 548</a:t>
                      </a:r>
                    </a:p>
                    <a:p>
                      <a:endParaRPr lang="en-US" sz="1400" dirty="0"/>
                    </a:p>
                    <a:p>
                      <a:r>
                        <a:rPr lang="en-US" sz="1400" dirty="0"/>
                        <a:t>Score: 90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Approximately R382 644</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30</a:t>
                      </a:r>
                    </a:p>
                  </a:txBody>
                  <a:tcPr/>
                </a:tc>
                <a:extLst>
                  <a:ext uri="{0D108BD9-81ED-4DB2-BD59-A6C34878D82A}">
                    <a16:rowId xmlns:a16="http://schemas.microsoft.com/office/drawing/2014/main" val="427288712"/>
                  </a:ext>
                </a:extLst>
              </a:tr>
            </a:tbl>
          </a:graphicData>
        </a:graphic>
      </p:graphicFrame>
    </p:spTree>
    <p:extLst>
      <p:ext uri="{BB962C8B-B14F-4D97-AF65-F5344CB8AC3E}">
        <p14:creationId xmlns:p14="http://schemas.microsoft.com/office/powerpoint/2010/main" val="2122529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FE68-282E-44E4-90AD-052076293C35}"/>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C8D8083C-B200-457C-AD1B-B8094054B6E4}"/>
              </a:ext>
            </a:extLst>
          </p:cNvPr>
          <p:cNvGraphicFramePr>
            <a:graphicFrameLocks noGrp="1"/>
          </p:cNvGraphicFramePr>
          <p:nvPr>
            <p:ph idx="1"/>
            <p:extLst>
              <p:ext uri="{D42A27DB-BD31-4B8C-83A1-F6EECF244321}">
                <p14:modId xmlns:p14="http://schemas.microsoft.com/office/powerpoint/2010/main" val="3723585641"/>
              </p:ext>
            </p:extLst>
          </p:nvPr>
        </p:nvGraphicFramePr>
        <p:xfrm>
          <a:off x="581025" y="2181225"/>
          <a:ext cx="11029950" cy="356616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110645802"/>
                    </a:ext>
                  </a:extLst>
                </a:gridCol>
                <a:gridCol w="676275">
                  <a:extLst>
                    <a:ext uri="{9D8B030D-6E8A-4147-A177-3AD203B41FA5}">
                      <a16:colId xmlns:a16="http://schemas.microsoft.com/office/drawing/2014/main" val="1979048309"/>
                    </a:ext>
                  </a:extLst>
                </a:gridCol>
                <a:gridCol w="2838450">
                  <a:extLst>
                    <a:ext uri="{9D8B030D-6E8A-4147-A177-3AD203B41FA5}">
                      <a16:colId xmlns:a16="http://schemas.microsoft.com/office/drawing/2014/main" val="824672681"/>
                    </a:ext>
                  </a:extLst>
                </a:gridCol>
                <a:gridCol w="2714625">
                  <a:extLst>
                    <a:ext uri="{9D8B030D-6E8A-4147-A177-3AD203B41FA5}">
                      <a16:colId xmlns:a16="http://schemas.microsoft.com/office/drawing/2014/main" val="996970393"/>
                    </a:ext>
                  </a:extLst>
                </a:gridCol>
                <a:gridCol w="2695575">
                  <a:extLst>
                    <a:ext uri="{9D8B030D-6E8A-4147-A177-3AD203B41FA5}">
                      <a16:colId xmlns:a16="http://schemas.microsoft.com/office/drawing/2014/main" val="189681952"/>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98575439"/>
                  </a:ext>
                </a:extLst>
              </a:tr>
              <a:tr h="370840">
                <a:tc>
                  <a:txBody>
                    <a:bodyPr/>
                    <a:lstStyle/>
                    <a:p>
                      <a:pPr marL="0" algn="l" defTabSz="457200" rtl="0" eaLnBrk="1" latinLnBrk="0" hangingPunct="1"/>
                      <a:r>
                        <a:rPr lang="en-ZA" sz="1800" b="1" kern="1200" dirty="0">
                          <a:solidFill>
                            <a:schemeClr val="lt1"/>
                          </a:solidFill>
                          <a:latin typeface="+mn-lt"/>
                          <a:ea typeface="+mn-ea"/>
                          <a:cs typeface="+mn-cs"/>
                        </a:rPr>
                        <a:t>Schedule feasibility</a:t>
                      </a:r>
                    </a:p>
                  </a:txBody>
                  <a:tcPr>
                    <a:solidFill>
                      <a:schemeClr val="accent1"/>
                    </a:solidFill>
                  </a:tcPr>
                </a:tc>
                <a:tc>
                  <a:txBody>
                    <a:bodyPr/>
                    <a:lstStyle/>
                    <a:p>
                      <a:pPr algn="ctr"/>
                      <a:r>
                        <a:rPr lang="en-US" sz="1400" dirty="0"/>
                        <a:t>10</a:t>
                      </a:r>
                    </a:p>
                  </a:txBody>
                  <a:tcPr/>
                </a:tc>
                <a:tc>
                  <a:txBody>
                    <a:bodyPr/>
                    <a:lstStyle/>
                    <a:p>
                      <a:r>
                        <a:rPr lang="en-US" sz="1400" dirty="0"/>
                        <a:t>No changes will have to be made for this candidate.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Score: 100</a:t>
                      </a:r>
                    </a:p>
                  </a:txBody>
                  <a:tcPr/>
                </a:tc>
                <a:tc>
                  <a:txBody>
                    <a:bodyPr/>
                    <a:lstStyle/>
                    <a:p>
                      <a:r>
                        <a:rPr lang="en-US" sz="1400" dirty="0"/>
                        <a:t>Since this candidate system is purchased as a finished product, it will only require installation and implementation.</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Score: 70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This candidate system has to be created from the ground up.  However, the development team will have sufficient resources and will be familiar enough with the programming language and database software, to have a high likelihood of delivering the system within schedule. (~7 months needed)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35</a:t>
                      </a:r>
                    </a:p>
                  </a:txBody>
                  <a:tcPr/>
                </a:tc>
                <a:extLst>
                  <a:ext uri="{0D108BD9-81ED-4DB2-BD59-A6C34878D82A}">
                    <a16:rowId xmlns:a16="http://schemas.microsoft.com/office/drawing/2014/main" val="1291905058"/>
                  </a:ext>
                </a:extLst>
              </a:tr>
            </a:tbl>
          </a:graphicData>
        </a:graphic>
      </p:graphicFrame>
    </p:spTree>
    <p:extLst>
      <p:ext uri="{BB962C8B-B14F-4D97-AF65-F5344CB8AC3E}">
        <p14:creationId xmlns:p14="http://schemas.microsoft.com/office/powerpoint/2010/main" val="323216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D033-3F17-4033-ABE5-524FD6195A46}"/>
              </a:ext>
            </a:extLst>
          </p:cNvPr>
          <p:cNvSpPr>
            <a:spLocks noGrp="1"/>
          </p:cNvSpPr>
          <p:nvPr>
            <p:ph type="title"/>
          </p:nvPr>
        </p:nvSpPr>
        <p:spPr/>
        <p:txBody>
          <a:bodyPr/>
          <a:lstStyle/>
          <a:p>
            <a:r>
              <a:rPr lang="en-US" dirty="0"/>
              <a:t>1. Project plan</a:t>
            </a:r>
            <a:endParaRPr lang="en-ZA" dirty="0"/>
          </a:p>
        </p:txBody>
      </p:sp>
      <p:pic>
        <p:nvPicPr>
          <p:cNvPr id="5" name="Content Placeholder 4">
            <a:extLst>
              <a:ext uri="{FF2B5EF4-FFF2-40B4-BE49-F238E27FC236}">
                <a16:creationId xmlns:a16="http://schemas.microsoft.com/office/drawing/2014/main" id="{58652D85-05BF-4D5D-B66D-46F3BF995DEF}"/>
              </a:ext>
            </a:extLst>
          </p:cNvPr>
          <p:cNvPicPr>
            <a:picLocks noGrp="1" noChangeAspect="1"/>
          </p:cNvPicPr>
          <p:nvPr>
            <p:ph idx="1"/>
          </p:nvPr>
        </p:nvPicPr>
        <p:blipFill>
          <a:blip r:embed="rId2"/>
          <a:stretch>
            <a:fillRect/>
          </a:stretch>
        </p:blipFill>
        <p:spPr>
          <a:xfrm>
            <a:off x="1195107" y="2181225"/>
            <a:ext cx="9801785" cy="3678238"/>
          </a:xfrm>
        </p:spPr>
      </p:pic>
    </p:spTree>
    <p:extLst>
      <p:ext uri="{BB962C8B-B14F-4D97-AF65-F5344CB8AC3E}">
        <p14:creationId xmlns:p14="http://schemas.microsoft.com/office/powerpoint/2010/main" val="1109978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CA65-7768-4278-93D9-CC596ECBD4DB}"/>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21E71A40-AD17-43B6-8A17-8E4A04274E1F}"/>
              </a:ext>
            </a:extLst>
          </p:cNvPr>
          <p:cNvGraphicFramePr>
            <a:graphicFrameLocks noGrp="1"/>
          </p:cNvGraphicFramePr>
          <p:nvPr>
            <p:ph idx="1"/>
            <p:extLst>
              <p:ext uri="{D42A27DB-BD31-4B8C-83A1-F6EECF244321}">
                <p14:modId xmlns:p14="http://schemas.microsoft.com/office/powerpoint/2010/main" val="3813934986"/>
              </p:ext>
            </p:extLst>
          </p:nvPr>
        </p:nvGraphicFramePr>
        <p:xfrm>
          <a:off x="581025" y="2181225"/>
          <a:ext cx="11029950" cy="271272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2465557459"/>
                    </a:ext>
                  </a:extLst>
                </a:gridCol>
                <a:gridCol w="676275">
                  <a:extLst>
                    <a:ext uri="{9D8B030D-6E8A-4147-A177-3AD203B41FA5}">
                      <a16:colId xmlns:a16="http://schemas.microsoft.com/office/drawing/2014/main" val="3224562974"/>
                    </a:ext>
                  </a:extLst>
                </a:gridCol>
                <a:gridCol w="2838450">
                  <a:extLst>
                    <a:ext uri="{9D8B030D-6E8A-4147-A177-3AD203B41FA5}">
                      <a16:colId xmlns:a16="http://schemas.microsoft.com/office/drawing/2014/main" val="1909699829"/>
                    </a:ext>
                  </a:extLst>
                </a:gridCol>
                <a:gridCol w="2714625">
                  <a:extLst>
                    <a:ext uri="{9D8B030D-6E8A-4147-A177-3AD203B41FA5}">
                      <a16:colId xmlns:a16="http://schemas.microsoft.com/office/drawing/2014/main" val="3967036937"/>
                    </a:ext>
                  </a:extLst>
                </a:gridCol>
                <a:gridCol w="2695575">
                  <a:extLst>
                    <a:ext uri="{9D8B030D-6E8A-4147-A177-3AD203B41FA5}">
                      <a16:colId xmlns:a16="http://schemas.microsoft.com/office/drawing/2014/main" val="649881586"/>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897745960"/>
                  </a:ext>
                </a:extLst>
              </a:tr>
              <a:tr h="370840">
                <a:tc>
                  <a:txBody>
                    <a:bodyPr/>
                    <a:lstStyle/>
                    <a:p>
                      <a:pPr marL="0" algn="l" defTabSz="457200" rtl="0" eaLnBrk="1" latinLnBrk="0" hangingPunct="1"/>
                      <a:r>
                        <a:rPr lang="en-ZA" sz="1800" b="1" kern="1200" dirty="0">
                          <a:solidFill>
                            <a:schemeClr val="lt1"/>
                          </a:solidFill>
                          <a:latin typeface="+mn-lt"/>
                          <a:ea typeface="+mn-ea"/>
                          <a:cs typeface="+mn-cs"/>
                        </a:rPr>
                        <a:t>Cultural feasibility</a:t>
                      </a:r>
                    </a:p>
                  </a:txBody>
                  <a:tcPr>
                    <a:solidFill>
                      <a:schemeClr val="accent1"/>
                    </a:solidFill>
                  </a:tcPr>
                </a:tc>
                <a:tc>
                  <a:txBody>
                    <a:bodyPr/>
                    <a:lstStyle/>
                    <a:p>
                      <a:pPr algn="ctr"/>
                      <a:r>
                        <a:rPr lang="en-US" sz="1400" dirty="0"/>
                        <a:t>10</a:t>
                      </a:r>
                    </a:p>
                  </a:txBody>
                  <a:tcPr/>
                </a:tc>
                <a:tc>
                  <a:txBody>
                    <a:bodyPr/>
                    <a:lstStyle/>
                    <a:p>
                      <a:r>
                        <a:rPr lang="en-US" sz="1400" dirty="0"/>
                        <a:t>The users are frustrated by this system and show resistance to its continued use.</a:t>
                      </a:r>
                    </a:p>
                    <a:p>
                      <a:endParaRPr lang="en-US" sz="1400" dirty="0"/>
                    </a:p>
                    <a:p>
                      <a:endParaRPr lang="en-US" sz="1400" dirty="0"/>
                    </a:p>
                    <a:p>
                      <a:endParaRPr lang="en-US" sz="1400" dirty="0"/>
                    </a:p>
                    <a:p>
                      <a:endParaRPr lang="en-US" sz="1400" dirty="0"/>
                    </a:p>
                    <a:p>
                      <a:r>
                        <a:rPr lang="en-US" sz="1400" dirty="0"/>
                        <a:t>Score: 0</a:t>
                      </a:r>
                    </a:p>
                  </a:txBody>
                  <a:tcPr/>
                </a:tc>
                <a:tc>
                  <a:txBody>
                    <a:bodyPr/>
                    <a:lstStyle/>
                    <a:p>
                      <a:r>
                        <a:rPr lang="en-US" sz="1400" dirty="0"/>
                        <a:t>The users may show initial resistance to this system due to its unfamiliarity and learning curve.</a:t>
                      </a:r>
                    </a:p>
                    <a:p>
                      <a:endParaRPr lang="en-US" sz="1400" dirty="0"/>
                    </a:p>
                    <a:p>
                      <a:endParaRPr lang="en-US" sz="1400" dirty="0"/>
                    </a:p>
                    <a:p>
                      <a:endParaRPr lang="en-US" sz="1400" dirty="0"/>
                    </a:p>
                    <a:p>
                      <a:endParaRPr lang="en-US" sz="1400" dirty="0"/>
                    </a:p>
                    <a:p>
                      <a:r>
                        <a:rPr lang="en-US" sz="1400" dirty="0"/>
                        <a:t>Score: 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Since the system will be custom built with an understanding of the user’s needs, they will find the system more familiar and intuitive to use.  Therefor they will be less resistant towards 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90</a:t>
                      </a:r>
                    </a:p>
                  </a:txBody>
                  <a:tcPr/>
                </a:tc>
                <a:extLst>
                  <a:ext uri="{0D108BD9-81ED-4DB2-BD59-A6C34878D82A}">
                    <a16:rowId xmlns:a16="http://schemas.microsoft.com/office/drawing/2014/main" val="2787103625"/>
                  </a:ext>
                </a:extLst>
              </a:tr>
            </a:tbl>
          </a:graphicData>
        </a:graphic>
      </p:graphicFrame>
    </p:spTree>
    <p:extLst>
      <p:ext uri="{BB962C8B-B14F-4D97-AF65-F5344CB8AC3E}">
        <p14:creationId xmlns:p14="http://schemas.microsoft.com/office/powerpoint/2010/main" val="1993694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B004-0DF6-452D-A915-1AB3FA11409E}"/>
              </a:ext>
            </a:extLst>
          </p:cNvPr>
          <p:cNvSpPr>
            <a:spLocks noGrp="1"/>
          </p:cNvSpPr>
          <p:nvPr>
            <p:ph type="title"/>
          </p:nvPr>
        </p:nvSpPr>
        <p:spPr/>
        <p:txBody>
          <a:bodyPr/>
          <a:lstStyle/>
          <a:p>
            <a:r>
              <a:rPr lang="en-US" dirty="0"/>
              <a:t>7. Feasibility analysis matrix (Continued)</a:t>
            </a:r>
            <a:endParaRPr lang="en-ZA" dirty="0"/>
          </a:p>
        </p:txBody>
      </p:sp>
      <p:graphicFrame>
        <p:nvGraphicFramePr>
          <p:cNvPr id="4" name="Content Placeholder 3">
            <a:extLst>
              <a:ext uri="{FF2B5EF4-FFF2-40B4-BE49-F238E27FC236}">
                <a16:creationId xmlns:a16="http://schemas.microsoft.com/office/drawing/2014/main" id="{9123C91B-B46C-45F0-A864-BCBF1AE8DABE}"/>
              </a:ext>
            </a:extLst>
          </p:cNvPr>
          <p:cNvGraphicFramePr>
            <a:graphicFrameLocks noGrp="1"/>
          </p:cNvGraphicFramePr>
          <p:nvPr>
            <p:ph idx="1"/>
            <p:extLst>
              <p:ext uri="{D42A27DB-BD31-4B8C-83A1-F6EECF244321}">
                <p14:modId xmlns:p14="http://schemas.microsoft.com/office/powerpoint/2010/main" val="1145259953"/>
              </p:ext>
            </p:extLst>
          </p:nvPr>
        </p:nvGraphicFramePr>
        <p:xfrm>
          <a:off x="581025" y="2181225"/>
          <a:ext cx="11029950" cy="249936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2660962055"/>
                    </a:ext>
                  </a:extLst>
                </a:gridCol>
                <a:gridCol w="676275">
                  <a:extLst>
                    <a:ext uri="{9D8B030D-6E8A-4147-A177-3AD203B41FA5}">
                      <a16:colId xmlns:a16="http://schemas.microsoft.com/office/drawing/2014/main" val="3051994587"/>
                    </a:ext>
                  </a:extLst>
                </a:gridCol>
                <a:gridCol w="2838450">
                  <a:extLst>
                    <a:ext uri="{9D8B030D-6E8A-4147-A177-3AD203B41FA5}">
                      <a16:colId xmlns:a16="http://schemas.microsoft.com/office/drawing/2014/main" val="1665759258"/>
                    </a:ext>
                  </a:extLst>
                </a:gridCol>
                <a:gridCol w="2714625">
                  <a:extLst>
                    <a:ext uri="{9D8B030D-6E8A-4147-A177-3AD203B41FA5}">
                      <a16:colId xmlns:a16="http://schemas.microsoft.com/office/drawing/2014/main" val="3189058354"/>
                    </a:ext>
                  </a:extLst>
                </a:gridCol>
                <a:gridCol w="2695575">
                  <a:extLst>
                    <a:ext uri="{9D8B030D-6E8A-4147-A177-3AD203B41FA5}">
                      <a16:colId xmlns:a16="http://schemas.microsoft.com/office/drawing/2014/main" val="2673644707"/>
                    </a:ext>
                  </a:extLst>
                </a:gridCol>
              </a:tblGrid>
              <a:tr h="370840">
                <a:tc>
                  <a:txBody>
                    <a:bodyPr/>
                    <a:lstStyle/>
                    <a:p>
                      <a:pPr algn="ctr"/>
                      <a:r>
                        <a:rPr lang="en-US" dirty="0"/>
                        <a:t>Characteristics</a:t>
                      </a:r>
                      <a:endParaRPr lang="en-ZA" dirty="0"/>
                    </a:p>
                  </a:txBody>
                  <a:tcPr/>
                </a:tc>
                <a:tc>
                  <a:txBody>
                    <a:bodyPr/>
                    <a:lstStyle/>
                    <a:p>
                      <a:pPr algn="ctr"/>
                      <a:r>
                        <a:rPr lang="en-US" dirty="0"/>
                        <a:t>Wt.</a:t>
                      </a:r>
                      <a:endParaRPr lang="en-ZA" dirty="0"/>
                    </a:p>
                  </a:txBody>
                  <a:tcPr/>
                </a:tc>
                <a:tc>
                  <a:txBody>
                    <a:bodyPr/>
                    <a:lstStyle/>
                    <a:p>
                      <a:pPr algn="ctr"/>
                      <a:r>
                        <a:rPr lang="en-ZA" dirty="0"/>
                        <a:t>Candidate 1</a:t>
                      </a:r>
                    </a:p>
                    <a:p>
                      <a:pPr algn="ctr"/>
                      <a:r>
                        <a:rPr lang="en-ZA" dirty="0"/>
                        <a:t>As - Is</a:t>
                      </a:r>
                    </a:p>
                  </a:txBody>
                  <a:tcPr/>
                </a:tc>
                <a:tc>
                  <a:txBody>
                    <a:bodyPr/>
                    <a:lstStyle/>
                    <a:p>
                      <a:pPr algn="ctr"/>
                      <a:r>
                        <a:rPr lang="en-ZA" dirty="0"/>
                        <a:t>Candidate 2</a:t>
                      </a:r>
                    </a:p>
                    <a:p>
                      <a:pPr algn="ctr"/>
                      <a:r>
                        <a:rPr lang="en-ZA" dirty="0"/>
                        <a:t>COTS Package Software Solution</a:t>
                      </a:r>
                    </a:p>
                  </a:txBody>
                  <a:tcPr/>
                </a:tc>
                <a:tc>
                  <a:txBody>
                    <a:bodyPr/>
                    <a:lstStyle/>
                    <a:p>
                      <a:pPr algn="ctr"/>
                      <a:r>
                        <a:rPr lang="en-US" dirty="0"/>
                        <a:t>Candidate 3</a:t>
                      </a:r>
                    </a:p>
                    <a:p>
                      <a:pPr algn="ctr"/>
                      <a:r>
                        <a:rPr lang="en-US" dirty="0"/>
                        <a:t>Custom Designed Solution</a:t>
                      </a:r>
                    </a:p>
                  </a:txBody>
                  <a:tcPr/>
                </a:tc>
                <a:extLst>
                  <a:ext uri="{0D108BD9-81ED-4DB2-BD59-A6C34878D82A}">
                    <a16:rowId xmlns:a16="http://schemas.microsoft.com/office/drawing/2014/main" val="10145570"/>
                  </a:ext>
                </a:extLst>
              </a:tr>
              <a:tr h="370840">
                <a:tc>
                  <a:txBody>
                    <a:bodyPr/>
                    <a:lstStyle/>
                    <a:p>
                      <a:pPr marL="0" algn="l" defTabSz="457200" rtl="0" eaLnBrk="1" latinLnBrk="0" hangingPunct="1"/>
                      <a:r>
                        <a:rPr lang="en-ZA" sz="1800" b="1" kern="1200" dirty="0">
                          <a:solidFill>
                            <a:schemeClr val="lt1"/>
                          </a:solidFill>
                          <a:latin typeface="+mn-lt"/>
                          <a:ea typeface="+mn-ea"/>
                          <a:cs typeface="+mn-cs"/>
                        </a:rPr>
                        <a:t>Legal feasibility</a:t>
                      </a:r>
                    </a:p>
                  </a:txBody>
                  <a:tcPr>
                    <a:solidFill>
                      <a:schemeClr val="accent1"/>
                    </a:solidFill>
                  </a:tcPr>
                </a:tc>
                <a:tc>
                  <a:txBody>
                    <a:bodyPr/>
                    <a:lstStyle/>
                    <a:p>
                      <a:pPr algn="ctr"/>
                      <a:r>
                        <a:rPr lang="en-US" sz="1400" dirty="0"/>
                        <a:t>10</a:t>
                      </a:r>
                    </a:p>
                  </a:txBody>
                  <a:tcPr/>
                </a:tc>
                <a:tc>
                  <a:txBody>
                    <a:bodyPr/>
                    <a:lstStyle/>
                    <a:p>
                      <a:r>
                        <a:rPr lang="en-US" sz="1400" dirty="0"/>
                        <a:t>This candidate has no foreseeable legal issues.</a:t>
                      </a:r>
                    </a:p>
                    <a:p>
                      <a:endParaRPr lang="en-US" sz="1400" dirty="0"/>
                    </a:p>
                    <a:p>
                      <a:r>
                        <a:rPr lang="en-US" sz="1400" dirty="0"/>
                        <a:t>Score: 100</a:t>
                      </a:r>
                    </a:p>
                  </a:txBody>
                  <a:tcPr/>
                </a:tc>
                <a:tc>
                  <a:txBody>
                    <a:bodyPr/>
                    <a:lstStyle/>
                    <a:p>
                      <a:r>
                        <a:rPr lang="en-US" sz="1400" dirty="0"/>
                        <a:t>This candidate has no foreseeable legal issues.</a:t>
                      </a:r>
                    </a:p>
                    <a:p>
                      <a:endParaRPr lang="en-US" sz="1400" dirty="0"/>
                    </a:p>
                    <a:p>
                      <a:r>
                        <a:rPr lang="en-US" sz="1400" dirty="0"/>
                        <a:t>Score: 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This candidate has no foreseeable legal issues.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Score: 100</a:t>
                      </a:r>
                    </a:p>
                  </a:txBody>
                  <a:tcPr/>
                </a:tc>
                <a:extLst>
                  <a:ext uri="{0D108BD9-81ED-4DB2-BD59-A6C34878D82A}">
                    <a16:rowId xmlns:a16="http://schemas.microsoft.com/office/drawing/2014/main" val="3401890332"/>
                  </a:ext>
                </a:extLst>
              </a:tr>
              <a:tr h="370840">
                <a:tc>
                  <a:txBody>
                    <a:bodyPr/>
                    <a:lstStyle/>
                    <a:p>
                      <a:pPr marL="0" algn="l" defTabSz="457200" rtl="0" eaLnBrk="1" latinLnBrk="0" hangingPunct="1"/>
                      <a:r>
                        <a:rPr lang="en-ZA" sz="1800" b="1" kern="1200" dirty="0">
                          <a:solidFill>
                            <a:schemeClr val="lt1"/>
                          </a:solidFill>
                          <a:latin typeface="+mn-lt"/>
                          <a:ea typeface="+mn-ea"/>
                          <a:cs typeface="+mn-cs"/>
                        </a:rPr>
                        <a:t>Weighted feasibility</a:t>
                      </a:r>
                    </a:p>
                  </a:txBody>
                  <a:tcPr>
                    <a:solidFill>
                      <a:schemeClr val="accent1"/>
                    </a:solidFill>
                  </a:tcPr>
                </a:tc>
                <a:tc>
                  <a:txBody>
                    <a:bodyPr/>
                    <a:lstStyle/>
                    <a:p>
                      <a:pPr algn="ctr"/>
                      <a:r>
                        <a:rPr lang="en-US" sz="1400" dirty="0"/>
                        <a:t>100%</a:t>
                      </a:r>
                    </a:p>
                  </a:txBody>
                  <a:tcPr/>
                </a:tc>
                <a:tc>
                  <a:txBody>
                    <a:bodyPr/>
                    <a:lstStyle/>
                    <a:p>
                      <a:pPr algn="ctr"/>
                      <a:endParaRPr lang="en-US" sz="1400" dirty="0"/>
                    </a:p>
                    <a:p>
                      <a:pPr algn="ctr"/>
                      <a:r>
                        <a:rPr lang="en-US" sz="1400" dirty="0"/>
                        <a:t>44%</a:t>
                      </a:r>
                    </a:p>
                  </a:txBody>
                  <a:tcPr/>
                </a:tc>
                <a:tc>
                  <a:txBody>
                    <a:bodyPr/>
                    <a:lstStyle/>
                    <a:p>
                      <a:pPr algn="ctr"/>
                      <a:endParaRPr lang="en-US" sz="1400" dirty="0"/>
                    </a:p>
                    <a:p>
                      <a:pPr algn="ctr"/>
                      <a:r>
                        <a:rPr lang="en-US" sz="1400" dirty="0"/>
                        <a:t>55%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73.5%</a:t>
                      </a:r>
                    </a:p>
                  </a:txBody>
                  <a:tcPr/>
                </a:tc>
                <a:extLst>
                  <a:ext uri="{0D108BD9-81ED-4DB2-BD59-A6C34878D82A}">
                    <a16:rowId xmlns:a16="http://schemas.microsoft.com/office/drawing/2014/main" val="288068312"/>
                  </a:ext>
                </a:extLst>
              </a:tr>
            </a:tbl>
          </a:graphicData>
        </a:graphic>
      </p:graphicFrame>
    </p:spTree>
    <p:extLst>
      <p:ext uri="{BB962C8B-B14F-4D97-AF65-F5344CB8AC3E}">
        <p14:creationId xmlns:p14="http://schemas.microsoft.com/office/powerpoint/2010/main" val="1502496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0481-F3A3-4BBD-9FF9-7D0D9C5B986E}"/>
              </a:ext>
            </a:extLst>
          </p:cNvPr>
          <p:cNvSpPr>
            <a:spLocks noGrp="1"/>
          </p:cNvSpPr>
          <p:nvPr>
            <p:ph type="title"/>
          </p:nvPr>
        </p:nvSpPr>
        <p:spPr/>
        <p:txBody>
          <a:bodyPr/>
          <a:lstStyle/>
          <a:p>
            <a:r>
              <a:rPr lang="en-US" dirty="0"/>
              <a:t>8. Use-case glossary</a:t>
            </a:r>
            <a:endParaRPr lang="en-ZA" dirty="0"/>
          </a:p>
        </p:txBody>
      </p:sp>
      <p:graphicFrame>
        <p:nvGraphicFramePr>
          <p:cNvPr id="4" name="Table 4">
            <a:extLst>
              <a:ext uri="{FF2B5EF4-FFF2-40B4-BE49-F238E27FC236}">
                <a16:creationId xmlns:a16="http://schemas.microsoft.com/office/drawing/2014/main" id="{42780A0D-1612-469D-A3EB-2C59D457AB6B}"/>
              </a:ext>
            </a:extLst>
          </p:cNvPr>
          <p:cNvGraphicFramePr>
            <a:graphicFrameLocks noGrp="1"/>
          </p:cNvGraphicFramePr>
          <p:nvPr>
            <p:ph idx="1"/>
            <p:extLst>
              <p:ext uri="{D42A27DB-BD31-4B8C-83A1-F6EECF244321}">
                <p14:modId xmlns:p14="http://schemas.microsoft.com/office/powerpoint/2010/main" val="2873028210"/>
              </p:ext>
            </p:extLst>
          </p:nvPr>
        </p:nvGraphicFramePr>
        <p:xfrm>
          <a:off x="581025" y="2181225"/>
          <a:ext cx="11029950" cy="4638040"/>
        </p:xfrm>
        <a:graphic>
          <a:graphicData uri="http://schemas.openxmlformats.org/drawingml/2006/table">
            <a:tbl>
              <a:tblPr firstRow="1" bandRow="1">
                <a:tableStyleId>{5C22544A-7EE6-4342-B048-85BDC9FD1C3A}</a:tableStyleId>
              </a:tblPr>
              <a:tblGrid>
                <a:gridCol w="1952625">
                  <a:extLst>
                    <a:ext uri="{9D8B030D-6E8A-4147-A177-3AD203B41FA5}">
                      <a16:colId xmlns:a16="http://schemas.microsoft.com/office/drawing/2014/main" val="799849559"/>
                    </a:ext>
                  </a:extLst>
                </a:gridCol>
                <a:gridCol w="7058025">
                  <a:extLst>
                    <a:ext uri="{9D8B030D-6E8A-4147-A177-3AD203B41FA5}">
                      <a16:colId xmlns:a16="http://schemas.microsoft.com/office/drawing/2014/main" val="3798031135"/>
                    </a:ext>
                  </a:extLst>
                </a:gridCol>
                <a:gridCol w="2019300">
                  <a:extLst>
                    <a:ext uri="{9D8B030D-6E8A-4147-A177-3AD203B41FA5}">
                      <a16:colId xmlns:a16="http://schemas.microsoft.com/office/drawing/2014/main" val="4206082407"/>
                    </a:ext>
                  </a:extLst>
                </a:gridCol>
              </a:tblGrid>
              <a:tr h="370840">
                <a:tc>
                  <a:txBody>
                    <a:bodyPr/>
                    <a:lstStyle/>
                    <a:p>
                      <a:r>
                        <a:rPr lang="en-ZA" b="1" dirty="0"/>
                        <a:t>Use-Case Name</a:t>
                      </a:r>
                    </a:p>
                  </a:txBody>
                  <a:tcPr/>
                </a:tc>
                <a:tc>
                  <a:txBody>
                    <a:bodyPr/>
                    <a:lstStyle/>
                    <a:p>
                      <a:r>
                        <a:rPr lang="en-ZA" b="1" dirty="0"/>
                        <a:t>Use-Case Description</a:t>
                      </a:r>
                    </a:p>
                  </a:txBody>
                  <a:tcPr/>
                </a:tc>
                <a:tc>
                  <a:txBody>
                    <a:bodyPr/>
                    <a:lstStyle/>
                    <a:p>
                      <a:r>
                        <a:rPr lang="en-ZA" b="1" dirty="0"/>
                        <a:t>Participating Actors and Roles</a:t>
                      </a:r>
                    </a:p>
                  </a:txBody>
                  <a:tcPr/>
                </a:tc>
                <a:extLst>
                  <a:ext uri="{0D108BD9-81ED-4DB2-BD59-A6C34878D82A}">
                    <a16:rowId xmlns:a16="http://schemas.microsoft.com/office/drawing/2014/main" val="776418670"/>
                  </a:ext>
                </a:extLst>
              </a:tr>
              <a:tr h="370840">
                <a:tc>
                  <a:txBody>
                    <a:bodyPr/>
                    <a:lstStyle/>
                    <a:p>
                      <a:r>
                        <a:rPr lang="en-ZA" sz="1400" dirty="0"/>
                        <a:t>Log into system</a:t>
                      </a:r>
                    </a:p>
                  </a:txBody>
                  <a:tcPr/>
                </a:tc>
                <a:tc>
                  <a:txBody>
                    <a:bodyPr/>
                    <a:lstStyle/>
                    <a:p>
                      <a:r>
                        <a:rPr lang="en-US" sz="1400" dirty="0"/>
                        <a:t>Event where a user gets access to the system by providing a username and password.</a:t>
                      </a:r>
                      <a:endParaRPr lang="en-ZA" sz="1400" dirty="0"/>
                    </a:p>
                  </a:txBody>
                  <a:tcPr/>
                </a:tc>
                <a:tc>
                  <a:txBody>
                    <a:bodyPr/>
                    <a:lstStyle/>
                    <a:p>
                      <a:r>
                        <a:rPr lang="en-ZA" sz="1400" dirty="0"/>
                        <a:t>Administrator</a:t>
                      </a:r>
                    </a:p>
                    <a:p>
                      <a:r>
                        <a:rPr lang="en-ZA" sz="1400" dirty="0"/>
                        <a:t>Lab Technician</a:t>
                      </a:r>
                    </a:p>
                  </a:txBody>
                  <a:tcPr/>
                </a:tc>
                <a:extLst>
                  <a:ext uri="{0D108BD9-81ED-4DB2-BD59-A6C34878D82A}">
                    <a16:rowId xmlns:a16="http://schemas.microsoft.com/office/drawing/2014/main" val="1087155524"/>
                  </a:ext>
                </a:extLst>
              </a:tr>
              <a:tr h="370840">
                <a:tc>
                  <a:txBody>
                    <a:bodyPr/>
                    <a:lstStyle/>
                    <a:p>
                      <a:r>
                        <a:rPr lang="en-ZA" sz="1400" dirty="0"/>
                        <a:t>Maintain Staff</a:t>
                      </a:r>
                    </a:p>
                  </a:txBody>
                  <a:tcPr>
                    <a:solidFill>
                      <a:schemeClr val="accent2">
                        <a:lumMod val="40000"/>
                        <a:lumOff val="60000"/>
                      </a:schemeClr>
                    </a:solidFill>
                  </a:tcPr>
                </a:tc>
                <a:tc>
                  <a:txBody>
                    <a:bodyPr/>
                    <a:lstStyle/>
                    <a:p>
                      <a:r>
                        <a:rPr lang="en-US" sz="1400" dirty="0"/>
                        <a:t>The event where a new Staff member will be added to the system, the details of an existing Staff member is changed, or an existing Staff member is removed from the system.</a:t>
                      </a:r>
                      <a:endParaRPr lang="en-ZA" sz="1400" dirty="0"/>
                    </a:p>
                  </a:txBody>
                  <a:tcPr>
                    <a:solidFill>
                      <a:schemeClr val="accent2">
                        <a:lumMod val="40000"/>
                        <a:lumOff val="60000"/>
                      </a:schemeClr>
                    </a:solidFill>
                  </a:tcPr>
                </a:tc>
                <a:tc>
                  <a:txBody>
                    <a:bodyPr/>
                    <a:lstStyle/>
                    <a:p>
                      <a:r>
                        <a:rPr lang="en-ZA" sz="1400" dirty="0"/>
                        <a:t>Administrator</a:t>
                      </a:r>
                    </a:p>
                    <a:p>
                      <a:r>
                        <a:rPr lang="en-ZA" sz="1400" dirty="0"/>
                        <a:t>Lab Technician</a:t>
                      </a:r>
                    </a:p>
                  </a:txBody>
                  <a:tcPr>
                    <a:solidFill>
                      <a:schemeClr val="accent2">
                        <a:lumMod val="40000"/>
                        <a:lumOff val="60000"/>
                      </a:schemeClr>
                    </a:solidFill>
                  </a:tcPr>
                </a:tc>
                <a:extLst>
                  <a:ext uri="{0D108BD9-81ED-4DB2-BD59-A6C34878D82A}">
                    <a16:rowId xmlns:a16="http://schemas.microsoft.com/office/drawing/2014/main" val="1524104287"/>
                  </a:ext>
                </a:extLst>
              </a:tr>
              <a:tr h="370840">
                <a:tc>
                  <a:txBody>
                    <a:bodyPr/>
                    <a:lstStyle/>
                    <a:p>
                      <a:r>
                        <a:rPr lang="en-ZA" sz="1400" dirty="0"/>
                        <a:t>Maintain Clients</a:t>
                      </a:r>
                    </a:p>
                  </a:txBody>
                  <a:tcPr/>
                </a:tc>
                <a:tc>
                  <a:txBody>
                    <a:bodyPr/>
                    <a:lstStyle/>
                    <a:p>
                      <a:r>
                        <a:rPr lang="en-US" sz="1400" dirty="0"/>
                        <a:t>The event where a new Client will be added to the system, the details of an existing Client is changed, or an existing Client is removed from the system.</a:t>
                      </a:r>
                      <a:endParaRPr lang="en-ZA" sz="1400" dirty="0"/>
                    </a:p>
                  </a:txBody>
                  <a:tcPr/>
                </a:tc>
                <a:tc>
                  <a:txBody>
                    <a:bodyPr/>
                    <a:lstStyle/>
                    <a:p>
                      <a:r>
                        <a:rPr lang="en-ZA" sz="1400" dirty="0"/>
                        <a:t>Administrator</a:t>
                      </a:r>
                    </a:p>
                    <a:p>
                      <a:r>
                        <a:rPr lang="en-ZA" sz="1400" dirty="0"/>
                        <a:t>Lab Technician</a:t>
                      </a:r>
                    </a:p>
                  </a:txBody>
                  <a:tcPr/>
                </a:tc>
                <a:extLst>
                  <a:ext uri="{0D108BD9-81ED-4DB2-BD59-A6C34878D82A}">
                    <a16:rowId xmlns:a16="http://schemas.microsoft.com/office/drawing/2014/main" val="2135636165"/>
                  </a:ext>
                </a:extLst>
              </a:tr>
              <a:tr h="370840">
                <a:tc>
                  <a:txBody>
                    <a:bodyPr/>
                    <a:lstStyle/>
                    <a:p>
                      <a:r>
                        <a:rPr lang="en-ZA" sz="1400" dirty="0"/>
                        <a:t>Maintain Work Requests</a:t>
                      </a:r>
                    </a:p>
                  </a:txBody>
                  <a:tcPr>
                    <a:solidFill>
                      <a:schemeClr val="accent2">
                        <a:lumMod val="40000"/>
                        <a:lumOff val="60000"/>
                      </a:schemeClr>
                    </a:solidFill>
                  </a:tcPr>
                </a:tc>
                <a:tc>
                  <a:txBody>
                    <a:bodyPr/>
                    <a:lstStyle/>
                    <a:p>
                      <a:r>
                        <a:rPr lang="en-US" sz="1400" dirty="0"/>
                        <a:t>The event where a new Work Request will be added to the system, the details of an existing Work Request is changed, or an existing Work Request is archived on the system.</a:t>
                      </a:r>
                      <a:endParaRPr lang="en-ZA" sz="1400" dirty="0"/>
                    </a:p>
                  </a:txBody>
                  <a:tcPr>
                    <a:solidFill>
                      <a:schemeClr val="accent2">
                        <a:lumMod val="40000"/>
                        <a:lumOff val="60000"/>
                      </a:schemeClr>
                    </a:solidFill>
                  </a:tcPr>
                </a:tc>
                <a:tc>
                  <a:txBody>
                    <a:bodyPr/>
                    <a:lstStyle/>
                    <a:p>
                      <a:r>
                        <a:rPr lang="en-ZA" sz="1400" dirty="0"/>
                        <a:t>Administrator</a:t>
                      </a:r>
                    </a:p>
                    <a:p>
                      <a:r>
                        <a:rPr lang="en-ZA" sz="1400" dirty="0"/>
                        <a:t>Lab Technician</a:t>
                      </a:r>
                    </a:p>
                  </a:txBody>
                  <a:tcPr>
                    <a:solidFill>
                      <a:schemeClr val="accent2">
                        <a:lumMod val="40000"/>
                        <a:lumOff val="60000"/>
                      </a:schemeClr>
                    </a:solidFill>
                  </a:tcPr>
                </a:tc>
                <a:extLst>
                  <a:ext uri="{0D108BD9-81ED-4DB2-BD59-A6C34878D82A}">
                    <a16:rowId xmlns:a16="http://schemas.microsoft.com/office/drawing/2014/main" val="2624723453"/>
                  </a:ext>
                </a:extLst>
              </a:tr>
              <a:tr h="370840">
                <a:tc>
                  <a:txBody>
                    <a:bodyPr/>
                    <a:lstStyle/>
                    <a:p>
                      <a:r>
                        <a:rPr lang="en-ZA" sz="1400" dirty="0"/>
                        <a:t>Generate invoice</a:t>
                      </a:r>
                    </a:p>
                  </a:txBody>
                  <a:tcPr/>
                </a:tc>
                <a:tc>
                  <a:txBody>
                    <a:bodyPr/>
                    <a:lstStyle/>
                    <a:p>
                      <a:r>
                        <a:rPr lang="en-US" sz="1400" dirty="0"/>
                        <a:t>The event where a Work Request is invoiced.</a:t>
                      </a:r>
                      <a:endParaRPr lang="en-ZA" sz="1400" dirty="0"/>
                    </a:p>
                  </a:txBody>
                  <a:tcPr/>
                </a:tc>
                <a:tc>
                  <a:txBody>
                    <a:bodyPr/>
                    <a:lstStyle/>
                    <a:p>
                      <a:r>
                        <a:rPr lang="en-ZA" sz="1400" dirty="0"/>
                        <a:t>Administrator</a:t>
                      </a:r>
                    </a:p>
                    <a:p>
                      <a:r>
                        <a:rPr lang="en-ZA" sz="1400" dirty="0"/>
                        <a:t>Lab Technician</a:t>
                      </a:r>
                    </a:p>
                  </a:txBody>
                  <a:tcPr/>
                </a:tc>
                <a:extLst>
                  <a:ext uri="{0D108BD9-81ED-4DB2-BD59-A6C34878D82A}">
                    <a16:rowId xmlns:a16="http://schemas.microsoft.com/office/drawing/2014/main" val="1728067199"/>
                  </a:ext>
                </a:extLst>
              </a:tr>
              <a:tr h="370840">
                <a:tc>
                  <a:txBody>
                    <a:bodyPr/>
                    <a:lstStyle/>
                    <a:p>
                      <a:r>
                        <a:rPr lang="en-ZA" sz="1400" dirty="0"/>
                        <a:t>Receive payment</a:t>
                      </a:r>
                    </a:p>
                  </a:txBody>
                  <a:tcPr>
                    <a:solidFill>
                      <a:schemeClr val="accent2">
                        <a:lumMod val="40000"/>
                        <a:lumOff val="60000"/>
                      </a:schemeClr>
                    </a:solidFill>
                  </a:tcPr>
                </a:tc>
                <a:tc>
                  <a:txBody>
                    <a:bodyPr/>
                    <a:lstStyle/>
                    <a:p>
                      <a:r>
                        <a:rPr lang="en-US" sz="1400" dirty="0"/>
                        <a:t>The event where payment for an invoice is received from the client.</a:t>
                      </a:r>
                      <a:endParaRPr lang="en-ZA" sz="1400" dirty="0"/>
                    </a:p>
                  </a:txBody>
                  <a:tcPr>
                    <a:solidFill>
                      <a:schemeClr val="accent2">
                        <a:lumMod val="40000"/>
                        <a:lumOff val="60000"/>
                      </a:schemeClr>
                    </a:solidFill>
                  </a:tcPr>
                </a:tc>
                <a:tc>
                  <a:txBody>
                    <a:bodyPr/>
                    <a:lstStyle/>
                    <a:p>
                      <a:r>
                        <a:rPr lang="en-ZA" sz="1400" dirty="0"/>
                        <a:t>Administrator</a:t>
                      </a:r>
                    </a:p>
                    <a:p>
                      <a:r>
                        <a:rPr lang="en-ZA" sz="1400" dirty="0"/>
                        <a:t>Lab Technician</a:t>
                      </a:r>
                    </a:p>
                  </a:txBody>
                  <a:tcPr>
                    <a:solidFill>
                      <a:schemeClr val="accent2">
                        <a:lumMod val="40000"/>
                        <a:lumOff val="60000"/>
                      </a:schemeClr>
                    </a:solidFill>
                  </a:tcPr>
                </a:tc>
                <a:extLst>
                  <a:ext uri="{0D108BD9-81ED-4DB2-BD59-A6C34878D82A}">
                    <a16:rowId xmlns:a16="http://schemas.microsoft.com/office/drawing/2014/main" val="4038710414"/>
                  </a:ext>
                </a:extLst>
              </a:tr>
              <a:tr h="370840">
                <a:tc>
                  <a:txBody>
                    <a:bodyPr/>
                    <a:lstStyle/>
                    <a:p>
                      <a:r>
                        <a:rPr lang="en-ZA" sz="1400" dirty="0"/>
                        <a:t>Backup data</a:t>
                      </a:r>
                    </a:p>
                  </a:txBody>
                  <a:tcPr/>
                </a:tc>
                <a:tc>
                  <a:txBody>
                    <a:bodyPr/>
                    <a:lstStyle/>
                    <a:p>
                      <a:r>
                        <a:rPr lang="en-US" sz="1400" dirty="0"/>
                        <a:t>The event where the database is backed up (copied) to an external hard drive.</a:t>
                      </a:r>
                      <a:endParaRPr lang="en-ZA"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ZA" sz="1400" dirty="0"/>
                        <a:t>Administrator</a:t>
                      </a:r>
                    </a:p>
                  </a:txBody>
                  <a:tcPr/>
                </a:tc>
                <a:extLst>
                  <a:ext uri="{0D108BD9-81ED-4DB2-BD59-A6C34878D82A}">
                    <a16:rowId xmlns:a16="http://schemas.microsoft.com/office/drawing/2014/main" val="3694454903"/>
                  </a:ext>
                </a:extLst>
              </a:tr>
              <a:tr h="370840">
                <a:tc>
                  <a:txBody>
                    <a:bodyPr/>
                    <a:lstStyle/>
                    <a:p>
                      <a:r>
                        <a:rPr lang="en-ZA" sz="1400" dirty="0"/>
                        <a:t>Request report</a:t>
                      </a:r>
                    </a:p>
                  </a:txBody>
                  <a:tcPr>
                    <a:solidFill>
                      <a:schemeClr val="accent2">
                        <a:lumMod val="40000"/>
                        <a:lumOff val="60000"/>
                      </a:schemeClr>
                    </a:solidFill>
                  </a:tcPr>
                </a:tc>
                <a:tc>
                  <a:txBody>
                    <a:bodyPr/>
                    <a:lstStyle/>
                    <a:p>
                      <a:r>
                        <a:rPr lang="en-US" sz="1400" dirty="0"/>
                        <a:t>The event where a report is requested from the system and displayed on the screen.  A hard copy can also be printed.</a:t>
                      </a:r>
                      <a:endParaRPr lang="en-ZA" sz="1400" dirty="0"/>
                    </a:p>
                  </a:txBody>
                  <a:tcPr>
                    <a:solidFill>
                      <a:schemeClr val="accent2">
                        <a:lumMod val="40000"/>
                        <a:lumOff val="60000"/>
                      </a:schemeClr>
                    </a:solidFill>
                  </a:tcPr>
                </a:tc>
                <a:tc>
                  <a:txBody>
                    <a:bodyPr/>
                    <a:lstStyle/>
                    <a:p>
                      <a:r>
                        <a:rPr lang="en-ZA" sz="1400" dirty="0"/>
                        <a:t>Administrator</a:t>
                      </a:r>
                    </a:p>
                    <a:p>
                      <a:r>
                        <a:rPr lang="en-ZA" sz="1400" dirty="0"/>
                        <a:t>Lab Technician</a:t>
                      </a:r>
                    </a:p>
                  </a:txBody>
                  <a:tcPr>
                    <a:solidFill>
                      <a:schemeClr val="accent2">
                        <a:lumMod val="40000"/>
                        <a:lumOff val="60000"/>
                      </a:schemeClr>
                    </a:solidFill>
                  </a:tcPr>
                </a:tc>
                <a:extLst>
                  <a:ext uri="{0D108BD9-81ED-4DB2-BD59-A6C34878D82A}">
                    <a16:rowId xmlns:a16="http://schemas.microsoft.com/office/drawing/2014/main" val="364010880"/>
                  </a:ext>
                </a:extLst>
              </a:tr>
            </a:tbl>
          </a:graphicData>
        </a:graphic>
      </p:graphicFrame>
    </p:spTree>
    <p:extLst>
      <p:ext uri="{BB962C8B-B14F-4D97-AF65-F5344CB8AC3E}">
        <p14:creationId xmlns:p14="http://schemas.microsoft.com/office/powerpoint/2010/main" val="3497706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91C7-CBF1-49ED-A2A6-F7CACFB81FAB}"/>
              </a:ext>
            </a:extLst>
          </p:cNvPr>
          <p:cNvSpPr>
            <a:spLocks noGrp="1"/>
          </p:cNvSpPr>
          <p:nvPr>
            <p:ph type="title"/>
          </p:nvPr>
        </p:nvSpPr>
        <p:spPr/>
        <p:txBody>
          <a:bodyPr/>
          <a:lstStyle/>
          <a:p>
            <a:r>
              <a:rPr lang="en-ZA" dirty="0"/>
              <a:t>8. Use-Case Model Diagram</a:t>
            </a:r>
          </a:p>
        </p:txBody>
      </p:sp>
      <p:pic>
        <p:nvPicPr>
          <p:cNvPr id="10" name="Content Placeholder 9" descr="Diagram&#10;&#10;Description automatically generated">
            <a:extLst>
              <a:ext uri="{FF2B5EF4-FFF2-40B4-BE49-F238E27FC236}">
                <a16:creationId xmlns:a16="http://schemas.microsoft.com/office/drawing/2014/main" id="{CF5913B4-2C79-4900-8D50-FE841AA26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0647" y="1904999"/>
            <a:ext cx="4810705" cy="4619626"/>
          </a:xfrm>
          <a:prstGeom prst="rect">
            <a:avLst/>
          </a:prstGeom>
        </p:spPr>
      </p:pic>
    </p:spTree>
    <p:extLst>
      <p:ext uri="{BB962C8B-B14F-4D97-AF65-F5344CB8AC3E}">
        <p14:creationId xmlns:p14="http://schemas.microsoft.com/office/powerpoint/2010/main" val="1598862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2976-6505-4F8B-9A04-786D18AB6100}"/>
              </a:ext>
            </a:extLst>
          </p:cNvPr>
          <p:cNvSpPr>
            <a:spLocks noGrp="1"/>
          </p:cNvSpPr>
          <p:nvPr>
            <p:ph type="title"/>
          </p:nvPr>
        </p:nvSpPr>
        <p:spPr/>
        <p:txBody>
          <a:bodyPr/>
          <a:lstStyle/>
          <a:p>
            <a:r>
              <a:rPr lang="en-US" dirty="0"/>
              <a:t>9. Examples of data, questionnaires and fact-finding techniques used</a:t>
            </a:r>
            <a:endParaRPr lang="en-ZA" dirty="0"/>
          </a:p>
        </p:txBody>
      </p:sp>
      <p:sp>
        <p:nvSpPr>
          <p:cNvPr id="3" name="Content Placeholder 2">
            <a:extLst>
              <a:ext uri="{FF2B5EF4-FFF2-40B4-BE49-F238E27FC236}">
                <a16:creationId xmlns:a16="http://schemas.microsoft.com/office/drawing/2014/main" id="{D4B2E055-DB12-4226-A446-F4F126B5CCAC}"/>
              </a:ext>
            </a:extLst>
          </p:cNvPr>
          <p:cNvSpPr>
            <a:spLocks noGrp="1"/>
          </p:cNvSpPr>
          <p:nvPr>
            <p:ph idx="1"/>
          </p:nvPr>
        </p:nvSpPr>
        <p:spPr/>
        <p:txBody>
          <a:bodyPr/>
          <a:lstStyle/>
          <a:p>
            <a:r>
              <a:rPr lang="en-US" b="1" dirty="0"/>
              <a:t>Interview:</a:t>
            </a:r>
          </a:p>
          <a:p>
            <a:pPr lvl="1"/>
            <a:r>
              <a:rPr lang="en-US" dirty="0"/>
              <a:t>Interviewee: Peter Spark, System owner and laboratory director</a:t>
            </a:r>
          </a:p>
          <a:p>
            <a:pPr lvl="1"/>
            <a:r>
              <a:rPr lang="en-US" dirty="0"/>
              <a:t>Location: UIS Analytical Services, Highveld Technopark, Centurion</a:t>
            </a:r>
          </a:p>
          <a:p>
            <a:pPr lvl="1"/>
            <a:r>
              <a:rPr lang="en-US" dirty="0"/>
              <a:t>Time: 12:30</a:t>
            </a:r>
          </a:p>
          <a:p>
            <a:pPr lvl="1"/>
            <a:r>
              <a:rPr lang="en-US" dirty="0"/>
              <a:t>Date: 18 March 2022</a:t>
            </a:r>
          </a:p>
          <a:p>
            <a:pPr lvl="1"/>
            <a:r>
              <a:rPr lang="en-US" dirty="0"/>
              <a:t>Reason for interview: Gain user requirements and define system problems</a:t>
            </a:r>
          </a:p>
        </p:txBody>
      </p:sp>
    </p:spTree>
    <p:extLst>
      <p:ext uri="{BB962C8B-B14F-4D97-AF65-F5344CB8AC3E}">
        <p14:creationId xmlns:p14="http://schemas.microsoft.com/office/powerpoint/2010/main" val="4105869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0ECD-9265-45B8-B8C7-6265D34A3166}"/>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7" name="Content Placeholder 6">
            <a:extLst>
              <a:ext uri="{FF2B5EF4-FFF2-40B4-BE49-F238E27FC236}">
                <a16:creationId xmlns:a16="http://schemas.microsoft.com/office/drawing/2014/main" id="{0C6877B3-840B-4C22-835D-BBCD5D8630DA}"/>
              </a:ext>
            </a:extLst>
          </p:cNvPr>
          <p:cNvGraphicFramePr>
            <a:graphicFrameLocks noGrp="1"/>
          </p:cNvGraphicFramePr>
          <p:nvPr>
            <p:ph idx="1"/>
            <p:extLst>
              <p:ext uri="{D42A27DB-BD31-4B8C-83A1-F6EECF244321}">
                <p14:modId xmlns:p14="http://schemas.microsoft.com/office/powerpoint/2010/main" val="34985231"/>
              </p:ext>
            </p:extLst>
          </p:nvPr>
        </p:nvGraphicFramePr>
        <p:xfrm>
          <a:off x="581025" y="2181225"/>
          <a:ext cx="11029950" cy="4419600"/>
        </p:xfrm>
        <a:graphic>
          <a:graphicData uri="http://schemas.openxmlformats.org/drawingml/2006/table">
            <a:tbl>
              <a:tblPr firstRow="1" bandRow="1">
                <a:tableStyleId>{5C22544A-7EE6-4342-B048-85BDC9FD1C3A}</a:tableStyleId>
              </a:tblPr>
              <a:tblGrid>
                <a:gridCol w="1485733">
                  <a:extLst>
                    <a:ext uri="{9D8B030D-6E8A-4147-A177-3AD203B41FA5}">
                      <a16:colId xmlns:a16="http://schemas.microsoft.com/office/drawing/2014/main" val="2562542502"/>
                    </a:ext>
                  </a:extLst>
                </a:gridCol>
                <a:gridCol w="4267367">
                  <a:extLst>
                    <a:ext uri="{9D8B030D-6E8A-4147-A177-3AD203B41FA5}">
                      <a16:colId xmlns:a16="http://schemas.microsoft.com/office/drawing/2014/main" val="3349081516"/>
                    </a:ext>
                  </a:extLst>
                </a:gridCol>
                <a:gridCol w="5276850">
                  <a:extLst>
                    <a:ext uri="{9D8B030D-6E8A-4147-A177-3AD203B41FA5}">
                      <a16:colId xmlns:a16="http://schemas.microsoft.com/office/drawing/2014/main" val="3986565151"/>
                    </a:ext>
                  </a:extLst>
                </a:gridCol>
              </a:tblGrid>
              <a:tr h="186823">
                <a:tc>
                  <a:txBody>
                    <a:bodyPr/>
                    <a:lstStyle/>
                    <a:p>
                      <a:r>
                        <a:rPr lang="en-ZA" b="1" dirty="0"/>
                        <a:t>Time Allocated</a:t>
                      </a:r>
                    </a:p>
                  </a:txBody>
                  <a:tcPr/>
                </a:tc>
                <a:tc>
                  <a:txBody>
                    <a:bodyPr/>
                    <a:lstStyle/>
                    <a:p>
                      <a:r>
                        <a:rPr lang="en-ZA" b="1" dirty="0"/>
                        <a:t>Interview Question/Action</a:t>
                      </a:r>
                    </a:p>
                  </a:txBody>
                  <a:tcPr/>
                </a:tc>
                <a:tc>
                  <a:txBody>
                    <a:bodyPr/>
                    <a:lstStyle/>
                    <a:p>
                      <a:r>
                        <a:rPr lang="en-ZA" b="1" dirty="0"/>
                        <a:t>User Response</a:t>
                      </a:r>
                    </a:p>
                  </a:txBody>
                  <a:tcPr/>
                </a:tc>
                <a:extLst>
                  <a:ext uri="{0D108BD9-81ED-4DB2-BD59-A6C34878D82A}">
                    <a16:rowId xmlns:a16="http://schemas.microsoft.com/office/drawing/2014/main" val="549401522"/>
                  </a:ext>
                </a:extLst>
              </a:tr>
              <a:tr h="151238">
                <a:tc>
                  <a:txBody>
                    <a:bodyPr/>
                    <a:lstStyle/>
                    <a:p>
                      <a:r>
                        <a:rPr lang="en-ZA" sz="1400" dirty="0"/>
                        <a:t>2 min</a:t>
                      </a:r>
                    </a:p>
                  </a:txBody>
                  <a:tcPr/>
                </a:tc>
                <a:tc>
                  <a:txBody>
                    <a:bodyPr/>
                    <a:lstStyle/>
                    <a:p>
                      <a:r>
                        <a:rPr lang="en-US" sz="1400" dirty="0"/>
                        <a:t>Thank Mr. Spark for his time.</a:t>
                      </a:r>
                    </a:p>
                    <a:p>
                      <a:r>
                        <a:rPr lang="en-US" sz="1400" dirty="0"/>
                        <a:t>State the purpose for the interview and what this information will be used for (see reason for interview).</a:t>
                      </a:r>
                    </a:p>
                  </a:txBody>
                  <a:tcPr/>
                </a:tc>
                <a:tc>
                  <a:txBody>
                    <a:bodyPr/>
                    <a:lstStyle/>
                    <a:p>
                      <a:r>
                        <a:rPr lang="en-ZA" sz="1400" dirty="0"/>
                        <a:t>N/A</a:t>
                      </a:r>
                    </a:p>
                  </a:txBody>
                  <a:tcPr/>
                </a:tc>
                <a:extLst>
                  <a:ext uri="{0D108BD9-81ED-4DB2-BD59-A6C34878D82A}">
                    <a16:rowId xmlns:a16="http://schemas.microsoft.com/office/drawing/2014/main" val="2105619661"/>
                  </a:ext>
                </a:extLst>
              </a:tr>
              <a:tr h="151238">
                <a:tc>
                  <a:txBody>
                    <a:bodyPr/>
                    <a:lstStyle/>
                    <a:p>
                      <a:r>
                        <a:rPr lang="en-ZA" sz="1400" dirty="0"/>
                        <a:t>4 min</a:t>
                      </a:r>
                    </a:p>
                  </a:txBody>
                  <a:tcPr>
                    <a:solidFill>
                      <a:schemeClr val="accent2">
                        <a:lumMod val="40000"/>
                        <a:lumOff val="60000"/>
                      </a:schemeClr>
                    </a:solidFill>
                  </a:tcPr>
                </a:tc>
                <a:tc>
                  <a:txBody>
                    <a:bodyPr/>
                    <a:lstStyle/>
                    <a:p>
                      <a:r>
                        <a:rPr lang="en-US" sz="1400" dirty="0"/>
                        <a:t>Which system is currently implemented within your lab to keep track of staff?</a:t>
                      </a:r>
                      <a:endParaRPr lang="en-ZA" sz="1400" dirty="0"/>
                    </a:p>
                  </a:txBody>
                  <a:tcPr>
                    <a:solidFill>
                      <a:schemeClr val="accent2">
                        <a:lumMod val="40000"/>
                        <a:lumOff val="60000"/>
                      </a:schemeClr>
                    </a:solidFill>
                  </a:tcPr>
                </a:tc>
                <a:tc>
                  <a:txBody>
                    <a:bodyPr/>
                    <a:lstStyle/>
                    <a:p>
                      <a:r>
                        <a:rPr lang="en-US" sz="1400" dirty="0"/>
                        <a:t>The lab currently uses a pen and paper method to manually capture the information of staff and file the information of each member in a separate personnel file.  The personnel files are kept in the document storage room.</a:t>
                      </a:r>
                      <a:endParaRPr lang="en-ZA" sz="1400" dirty="0"/>
                    </a:p>
                  </a:txBody>
                  <a:tcPr>
                    <a:solidFill>
                      <a:schemeClr val="accent2">
                        <a:lumMod val="40000"/>
                        <a:lumOff val="60000"/>
                      </a:schemeClr>
                    </a:solidFill>
                  </a:tcPr>
                </a:tc>
                <a:extLst>
                  <a:ext uri="{0D108BD9-81ED-4DB2-BD59-A6C34878D82A}">
                    <a16:rowId xmlns:a16="http://schemas.microsoft.com/office/drawing/2014/main" val="3607512500"/>
                  </a:ext>
                </a:extLst>
              </a:tr>
              <a:tr h="151238">
                <a:tc>
                  <a:txBody>
                    <a:bodyPr/>
                    <a:lstStyle/>
                    <a:p>
                      <a:r>
                        <a:rPr lang="en-ZA" sz="1400" dirty="0"/>
                        <a:t>4 min</a:t>
                      </a:r>
                    </a:p>
                  </a:txBody>
                  <a:tcPr/>
                </a:tc>
                <a:tc>
                  <a:txBody>
                    <a:bodyPr/>
                    <a:lstStyle/>
                    <a:p>
                      <a:r>
                        <a:rPr lang="en-US" sz="1400" dirty="0"/>
                        <a:t>Which system is currently implemented within your lab to keep track of clients?</a:t>
                      </a:r>
                      <a:endParaRPr lang="en-ZA" sz="1400" dirty="0"/>
                    </a:p>
                  </a:txBody>
                  <a:tcPr/>
                </a:tc>
                <a:tc>
                  <a:txBody>
                    <a:bodyPr/>
                    <a:lstStyle/>
                    <a:p>
                      <a:r>
                        <a:rPr lang="en-US" sz="1400" dirty="0"/>
                        <a:t>The lab currently uses a pen and paper method to manually capture the information of clients on client information forms and file the information of each client in a separate client file.  The client files are kept in the document storage room.</a:t>
                      </a:r>
                      <a:endParaRPr lang="en-ZA" sz="1400" dirty="0"/>
                    </a:p>
                  </a:txBody>
                  <a:tcPr/>
                </a:tc>
                <a:extLst>
                  <a:ext uri="{0D108BD9-81ED-4DB2-BD59-A6C34878D82A}">
                    <a16:rowId xmlns:a16="http://schemas.microsoft.com/office/drawing/2014/main" val="1416214073"/>
                  </a:ext>
                </a:extLst>
              </a:tr>
              <a:tr h="151238">
                <a:tc>
                  <a:txBody>
                    <a:bodyPr/>
                    <a:lstStyle/>
                    <a:p>
                      <a:r>
                        <a:rPr lang="en-ZA" sz="1400" dirty="0"/>
                        <a:t>4 min</a:t>
                      </a:r>
                    </a:p>
                  </a:txBody>
                  <a:tcPr>
                    <a:solidFill>
                      <a:schemeClr val="accent2">
                        <a:lumMod val="40000"/>
                        <a:lumOff val="60000"/>
                      </a:schemeClr>
                    </a:solidFill>
                  </a:tcPr>
                </a:tc>
                <a:tc>
                  <a:txBody>
                    <a:bodyPr/>
                    <a:lstStyle/>
                    <a:p>
                      <a:r>
                        <a:rPr lang="en-US" sz="1400" dirty="0"/>
                        <a:t>Which system is currently implemented within your lab to keep track of work requests?</a:t>
                      </a:r>
                      <a:endParaRPr lang="en-ZA" sz="1400" dirty="0"/>
                    </a:p>
                  </a:txBody>
                  <a:tcPr>
                    <a:solidFill>
                      <a:schemeClr val="accent2">
                        <a:lumMod val="40000"/>
                        <a:lumOff val="60000"/>
                      </a:schemeClr>
                    </a:solidFill>
                  </a:tcPr>
                </a:tc>
                <a:tc>
                  <a:txBody>
                    <a:bodyPr/>
                    <a:lstStyle/>
                    <a:p>
                      <a:r>
                        <a:rPr lang="en-US" sz="1400" dirty="0"/>
                        <a:t>The lab currently uses a pen and paper method to manually capture the information of new samples on a work request form.  The physical copy of the work request form is handed to the responsible lab technician.  Once the work request has been completed, the form is stored in the document storage room.</a:t>
                      </a:r>
                      <a:endParaRPr lang="en-ZA" sz="1400" dirty="0"/>
                    </a:p>
                  </a:txBody>
                  <a:tcPr>
                    <a:solidFill>
                      <a:schemeClr val="accent2">
                        <a:lumMod val="40000"/>
                        <a:lumOff val="60000"/>
                      </a:schemeClr>
                    </a:solidFill>
                  </a:tcPr>
                </a:tc>
                <a:extLst>
                  <a:ext uri="{0D108BD9-81ED-4DB2-BD59-A6C34878D82A}">
                    <a16:rowId xmlns:a16="http://schemas.microsoft.com/office/drawing/2014/main" val="3546094603"/>
                  </a:ext>
                </a:extLst>
              </a:tr>
            </a:tbl>
          </a:graphicData>
        </a:graphic>
      </p:graphicFrame>
    </p:spTree>
    <p:extLst>
      <p:ext uri="{BB962C8B-B14F-4D97-AF65-F5344CB8AC3E}">
        <p14:creationId xmlns:p14="http://schemas.microsoft.com/office/powerpoint/2010/main" val="4084127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1D28-1848-4328-9DFA-A192D84617E9}"/>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7" name="Content Placeholder 6">
            <a:extLst>
              <a:ext uri="{FF2B5EF4-FFF2-40B4-BE49-F238E27FC236}">
                <a16:creationId xmlns:a16="http://schemas.microsoft.com/office/drawing/2014/main" id="{D77F5B3C-29AA-41CF-B125-42EBE7EE60E6}"/>
              </a:ext>
            </a:extLst>
          </p:cNvPr>
          <p:cNvGraphicFramePr>
            <a:graphicFrameLocks noGrp="1"/>
          </p:cNvGraphicFramePr>
          <p:nvPr>
            <p:ph idx="1"/>
            <p:extLst>
              <p:ext uri="{D42A27DB-BD31-4B8C-83A1-F6EECF244321}">
                <p14:modId xmlns:p14="http://schemas.microsoft.com/office/powerpoint/2010/main" val="3280953667"/>
              </p:ext>
            </p:extLst>
          </p:nvPr>
        </p:nvGraphicFramePr>
        <p:xfrm>
          <a:off x="581025" y="2181225"/>
          <a:ext cx="11029950" cy="4297680"/>
        </p:xfrm>
        <a:graphic>
          <a:graphicData uri="http://schemas.openxmlformats.org/drawingml/2006/table">
            <a:tbl>
              <a:tblPr firstRow="1" bandRow="1">
                <a:tableStyleId>{5C22544A-7EE6-4342-B048-85BDC9FD1C3A}</a:tableStyleId>
              </a:tblPr>
              <a:tblGrid>
                <a:gridCol w="1485733">
                  <a:extLst>
                    <a:ext uri="{9D8B030D-6E8A-4147-A177-3AD203B41FA5}">
                      <a16:colId xmlns:a16="http://schemas.microsoft.com/office/drawing/2014/main" val="3947502901"/>
                    </a:ext>
                  </a:extLst>
                </a:gridCol>
                <a:gridCol w="4267367">
                  <a:extLst>
                    <a:ext uri="{9D8B030D-6E8A-4147-A177-3AD203B41FA5}">
                      <a16:colId xmlns:a16="http://schemas.microsoft.com/office/drawing/2014/main" val="533717045"/>
                    </a:ext>
                  </a:extLst>
                </a:gridCol>
                <a:gridCol w="5276850">
                  <a:extLst>
                    <a:ext uri="{9D8B030D-6E8A-4147-A177-3AD203B41FA5}">
                      <a16:colId xmlns:a16="http://schemas.microsoft.com/office/drawing/2014/main" val="3832694981"/>
                    </a:ext>
                  </a:extLst>
                </a:gridCol>
              </a:tblGrid>
              <a:tr h="186823">
                <a:tc>
                  <a:txBody>
                    <a:bodyPr/>
                    <a:lstStyle/>
                    <a:p>
                      <a:r>
                        <a:rPr lang="en-ZA" b="1" dirty="0"/>
                        <a:t>Time Allocated</a:t>
                      </a:r>
                    </a:p>
                  </a:txBody>
                  <a:tcPr/>
                </a:tc>
                <a:tc>
                  <a:txBody>
                    <a:bodyPr/>
                    <a:lstStyle/>
                    <a:p>
                      <a:r>
                        <a:rPr lang="en-ZA" b="1" dirty="0"/>
                        <a:t>Interview Question/Action</a:t>
                      </a:r>
                    </a:p>
                  </a:txBody>
                  <a:tcPr/>
                </a:tc>
                <a:tc>
                  <a:txBody>
                    <a:bodyPr/>
                    <a:lstStyle/>
                    <a:p>
                      <a:r>
                        <a:rPr lang="en-ZA" b="1" dirty="0"/>
                        <a:t>User Response</a:t>
                      </a:r>
                    </a:p>
                  </a:txBody>
                  <a:tcPr/>
                </a:tc>
                <a:extLst>
                  <a:ext uri="{0D108BD9-81ED-4DB2-BD59-A6C34878D82A}">
                    <a16:rowId xmlns:a16="http://schemas.microsoft.com/office/drawing/2014/main" val="2407651269"/>
                  </a:ext>
                </a:extLst>
              </a:tr>
              <a:tr h="151238">
                <a:tc>
                  <a:txBody>
                    <a:bodyPr/>
                    <a:lstStyle/>
                    <a:p>
                      <a:r>
                        <a:rPr lang="en-ZA" sz="1400" dirty="0"/>
                        <a:t>4 min</a:t>
                      </a:r>
                    </a:p>
                  </a:txBody>
                  <a:tcPr/>
                </a:tc>
                <a:tc>
                  <a:txBody>
                    <a:bodyPr/>
                    <a:lstStyle/>
                    <a:p>
                      <a:r>
                        <a:rPr lang="en-US" sz="1400" dirty="0"/>
                        <a:t>Which system is currently implemented in your lab to perform financial functions?</a:t>
                      </a:r>
                    </a:p>
                  </a:txBody>
                  <a:tcPr/>
                </a:tc>
                <a:tc>
                  <a:txBody>
                    <a:bodyPr/>
                    <a:lstStyle/>
                    <a:p>
                      <a:r>
                        <a:rPr lang="en-US" sz="1400" dirty="0"/>
                        <a:t>Invoices are created by entering work request details into an electronic spreadsheet.  Payments received are allocated to the corresponding invoice in an electronic spreadsheet that keeps track of invoices.</a:t>
                      </a:r>
                      <a:endParaRPr lang="en-ZA" sz="1400" dirty="0"/>
                    </a:p>
                  </a:txBody>
                  <a:tcPr/>
                </a:tc>
                <a:extLst>
                  <a:ext uri="{0D108BD9-81ED-4DB2-BD59-A6C34878D82A}">
                    <a16:rowId xmlns:a16="http://schemas.microsoft.com/office/drawing/2014/main" val="1565766707"/>
                  </a:ext>
                </a:extLst>
              </a:tr>
              <a:tr h="151238">
                <a:tc>
                  <a:txBody>
                    <a:bodyPr/>
                    <a:lstStyle/>
                    <a:p>
                      <a:r>
                        <a:rPr lang="en-ZA" sz="1400" dirty="0"/>
                        <a:t>4 min</a:t>
                      </a:r>
                    </a:p>
                  </a:txBody>
                  <a:tcPr>
                    <a:solidFill>
                      <a:schemeClr val="accent2">
                        <a:lumMod val="40000"/>
                        <a:lumOff val="60000"/>
                      </a:schemeClr>
                    </a:solidFill>
                  </a:tcPr>
                </a:tc>
                <a:tc>
                  <a:txBody>
                    <a:bodyPr/>
                    <a:lstStyle/>
                    <a:p>
                      <a:r>
                        <a:rPr lang="en-US" sz="1400" dirty="0"/>
                        <a:t>Would you say that the current system is easy or difficult to use, and why?</a:t>
                      </a:r>
                      <a:endParaRPr lang="en-ZA" sz="1400" dirty="0"/>
                    </a:p>
                  </a:txBody>
                  <a:tcPr>
                    <a:solidFill>
                      <a:schemeClr val="accent2">
                        <a:lumMod val="40000"/>
                        <a:lumOff val="60000"/>
                      </a:schemeClr>
                    </a:solidFill>
                  </a:tcPr>
                </a:tc>
                <a:tc>
                  <a:txBody>
                    <a:bodyPr/>
                    <a:lstStyle/>
                    <a:p>
                      <a:r>
                        <a:rPr lang="en-US" sz="1400" dirty="0"/>
                        <a:t>Difficult to use because the manual nature of the system makes its use both time-consuming and frustrating.</a:t>
                      </a:r>
                      <a:endParaRPr lang="en-ZA" sz="1400" dirty="0"/>
                    </a:p>
                  </a:txBody>
                  <a:tcPr>
                    <a:solidFill>
                      <a:schemeClr val="accent2">
                        <a:lumMod val="40000"/>
                        <a:lumOff val="60000"/>
                      </a:schemeClr>
                    </a:solidFill>
                  </a:tcPr>
                </a:tc>
                <a:extLst>
                  <a:ext uri="{0D108BD9-81ED-4DB2-BD59-A6C34878D82A}">
                    <a16:rowId xmlns:a16="http://schemas.microsoft.com/office/drawing/2014/main" val="2840965221"/>
                  </a:ext>
                </a:extLst>
              </a:tr>
              <a:tr h="151238">
                <a:tc>
                  <a:txBody>
                    <a:bodyPr/>
                    <a:lstStyle/>
                    <a:p>
                      <a:r>
                        <a:rPr lang="en-ZA" sz="1400" dirty="0"/>
                        <a:t>4 min</a:t>
                      </a:r>
                    </a:p>
                  </a:txBody>
                  <a:tcPr/>
                </a:tc>
                <a:tc>
                  <a:txBody>
                    <a:bodyPr/>
                    <a:lstStyle/>
                    <a:p>
                      <a:r>
                        <a:rPr lang="en-US" sz="1400" dirty="0"/>
                        <a:t>What flaw(s) are currently in the system what you would like for us to improve upon with the newly developed system?</a:t>
                      </a:r>
                      <a:endParaRPr lang="en-ZA" sz="1400" dirty="0"/>
                    </a:p>
                  </a:txBody>
                  <a:tcPr/>
                </a:tc>
                <a:tc>
                  <a:txBody>
                    <a:bodyPr/>
                    <a:lstStyle/>
                    <a:p>
                      <a:r>
                        <a:rPr lang="en-US" sz="1400" dirty="0"/>
                        <a:t>The physical storage of records is a risk that needs to be minimized.  It is difficult to obtain any overview information from the system such as which work requests are still in progress and which invoices are still unpaid.  Electronic spreadsheets have to be created and maintained manually to assist with this.</a:t>
                      </a:r>
                      <a:endParaRPr lang="en-ZA" sz="1400" dirty="0"/>
                    </a:p>
                  </a:txBody>
                  <a:tcPr/>
                </a:tc>
                <a:extLst>
                  <a:ext uri="{0D108BD9-81ED-4DB2-BD59-A6C34878D82A}">
                    <a16:rowId xmlns:a16="http://schemas.microsoft.com/office/drawing/2014/main" val="72287979"/>
                  </a:ext>
                </a:extLst>
              </a:tr>
              <a:tr h="151238">
                <a:tc>
                  <a:txBody>
                    <a:bodyPr/>
                    <a:lstStyle/>
                    <a:p>
                      <a:r>
                        <a:rPr lang="en-ZA" sz="1400" dirty="0"/>
                        <a:t>4 min</a:t>
                      </a:r>
                    </a:p>
                  </a:txBody>
                  <a:tcPr>
                    <a:solidFill>
                      <a:schemeClr val="accent2">
                        <a:lumMod val="40000"/>
                        <a:lumOff val="60000"/>
                      </a:schemeClr>
                    </a:solidFill>
                  </a:tcPr>
                </a:tc>
                <a:tc>
                  <a:txBody>
                    <a:bodyPr/>
                    <a:lstStyle/>
                    <a:p>
                      <a:r>
                        <a:rPr lang="en-US" sz="1400" dirty="0"/>
                        <a:t>If we were to develop a system for the lab, would you be willing to pay a fee for us to maintain the system?</a:t>
                      </a:r>
                      <a:endParaRPr lang="en-ZA" sz="1400" dirty="0"/>
                    </a:p>
                  </a:txBody>
                  <a:tcPr>
                    <a:solidFill>
                      <a:schemeClr val="accent2">
                        <a:lumMod val="40000"/>
                        <a:lumOff val="60000"/>
                      </a:schemeClr>
                    </a:solidFill>
                  </a:tcPr>
                </a:tc>
                <a:tc>
                  <a:txBody>
                    <a:bodyPr/>
                    <a:lstStyle/>
                    <a:p>
                      <a:r>
                        <a:rPr lang="en-US" sz="1400" dirty="0"/>
                        <a:t>If the fee is within reason and the lab can afford it.  So long as the system meets all of the requirements and is implemented within schedule.</a:t>
                      </a:r>
                      <a:endParaRPr lang="en-ZA" sz="1400" dirty="0"/>
                    </a:p>
                  </a:txBody>
                  <a:tcPr>
                    <a:solidFill>
                      <a:schemeClr val="accent2">
                        <a:lumMod val="40000"/>
                        <a:lumOff val="60000"/>
                      </a:schemeClr>
                    </a:solidFill>
                  </a:tcPr>
                </a:tc>
                <a:extLst>
                  <a:ext uri="{0D108BD9-81ED-4DB2-BD59-A6C34878D82A}">
                    <a16:rowId xmlns:a16="http://schemas.microsoft.com/office/drawing/2014/main" val="4257299563"/>
                  </a:ext>
                </a:extLst>
              </a:tr>
              <a:tr h="0">
                <a:tc gridSpan="3">
                  <a:txBody>
                    <a:bodyPr/>
                    <a:lstStyle/>
                    <a:p>
                      <a:r>
                        <a:rPr lang="en-US" sz="1400" dirty="0">
                          <a:solidFill>
                            <a:schemeClr val="bg1"/>
                          </a:solidFill>
                        </a:rPr>
                        <a:t>30 minutes</a:t>
                      </a:r>
                      <a:endParaRPr lang="en-ZA" sz="1400" dirty="0">
                        <a:solidFill>
                          <a:schemeClr val="bg1"/>
                        </a:solidFill>
                      </a:endParaRPr>
                    </a:p>
                  </a:txBody>
                  <a:tcPr>
                    <a:solidFill>
                      <a:schemeClr val="accent1"/>
                    </a:solidFill>
                  </a:tcPr>
                </a:tc>
                <a:tc hMerge="1">
                  <a:txBody>
                    <a:bodyPr/>
                    <a:lstStyle/>
                    <a:p>
                      <a:endParaRPr lang="en-ZA" sz="1400" dirty="0"/>
                    </a:p>
                  </a:txBody>
                  <a:tcPr>
                    <a:solidFill>
                      <a:schemeClr val="accent1"/>
                    </a:solidFill>
                  </a:tcPr>
                </a:tc>
                <a:tc hMerge="1">
                  <a:txBody>
                    <a:bodyPr/>
                    <a:lstStyle/>
                    <a:p>
                      <a:endParaRPr lang="en-ZA" sz="1400" dirty="0"/>
                    </a:p>
                  </a:txBody>
                  <a:tcPr>
                    <a:solidFill>
                      <a:schemeClr val="accent1"/>
                    </a:solidFill>
                  </a:tcPr>
                </a:tc>
                <a:extLst>
                  <a:ext uri="{0D108BD9-81ED-4DB2-BD59-A6C34878D82A}">
                    <a16:rowId xmlns:a16="http://schemas.microsoft.com/office/drawing/2014/main" val="2945449063"/>
                  </a:ext>
                </a:extLst>
              </a:tr>
            </a:tbl>
          </a:graphicData>
        </a:graphic>
      </p:graphicFrame>
    </p:spTree>
    <p:extLst>
      <p:ext uri="{BB962C8B-B14F-4D97-AF65-F5344CB8AC3E}">
        <p14:creationId xmlns:p14="http://schemas.microsoft.com/office/powerpoint/2010/main" val="1538333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F228-8DDC-4842-9B78-5D454AC25B06}"/>
              </a:ext>
            </a:extLst>
          </p:cNvPr>
          <p:cNvSpPr>
            <a:spLocks noGrp="1"/>
          </p:cNvSpPr>
          <p:nvPr>
            <p:ph type="title"/>
          </p:nvPr>
        </p:nvSpPr>
        <p:spPr/>
        <p:txBody>
          <a:bodyPr/>
          <a:lstStyle/>
          <a:p>
            <a:r>
              <a:rPr lang="en-US" dirty="0"/>
              <a:t>9. Examples of data, questionnaires and fact-finding techniques used (Continued)</a:t>
            </a:r>
            <a:endParaRPr lang="en-ZA" dirty="0"/>
          </a:p>
        </p:txBody>
      </p:sp>
      <p:pic>
        <p:nvPicPr>
          <p:cNvPr id="7" name="Picture 6">
            <a:extLst>
              <a:ext uri="{FF2B5EF4-FFF2-40B4-BE49-F238E27FC236}">
                <a16:creationId xmlns:a16="http://schemas.microsoft.com/office/drawing/2014/main" id="{631FFCA2-6E20-423A-A08F-957AD99DC32B}"/>
              </a:ext>
            </a:extLst>
          </p:cNvPr>
          <p:cNvPicPr>
            <a:picLocks noChangeAspect="1"/>
          </p:cNvPicPr>
          <p:nvPr/>
        </p:nvPicPr>
        <p:blipFill>
          <a:blip r:embed="rId2"/>
          <a:stretch>
            <a:fillRect/>
          </a:stretch>
        </p:blipFill>
        <p:spPr>
          <a:xfrm>
            <a:off x="6486527" y="1876425"/>
            <a:ext cx="3530207" cy="4981575"/>
          </a:xfrm>
          <a:prstGeom prst="rect">
            <a:avLst/>
          </a:prstGeom>
        </p:spPr>
      </p:pic>
      <p:pic>
        <p:nvPicPr>
          <p:cNvPr id="11" name="Picture 10">
            <a:extLst>
              <a:ext uri="{FF2B5EF4-FFF2-40B4-BE49-F238E27FC236}">
                <a16:creationId xmlns:a16="http://schemas.microsoft.com/office/drawing/2014/main" id="{817D0B8C-96A2-4D4A-B247-0EEFA8945A55}"/>
              </a:ext>
            </a:extLst>
          </p:cNvPr>
          <p:cNvPicPr>
            <a:picLocks noChangeAspect="1"/>
          </p:cNvPicPr>
          <p:nvPr/>
        </p:nvPicPr>
        <p:blipFill>
          <a:blip r:embed="rId3"/>
          <a:stretch>
            <a:fillRect/>
          </a:stretch>
        </p:blipFill>
        <p:spPr>
          <a:xfrm>
            <a:off x="2184581" y="1876425"/>
            <a:ext cx="3520894" cy="4981575"/>
          </a:xfrm>
          <a:prstGeom prst="rect">
            <a:avLst/>
          </a:prstGeom>
        </p:spPr>
      </p:pic>
    </p:spTree>
    <p:extLst>
      <p:ext uri="{BB962C8B-B14F-4D97-AF65-F5344CB8AC3E}">
        <p14:creationId xmlns:p14="http://schemas.microsoft.com/office/powerpoint/2010/main" val="251277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39AE-0CDC-42FB-B71C-E39D62DCB5A6}"/>
              </a:ext>
            </a:extLst>
          </p:cNvPr>
          <p:cNvSpPr>
            <a:spLocks noGrp="1"/>
          </p:cNvSpPr>
          <p:nvPr>
            <p:ph type="title"/>
          </p:nvPr>
        </p:nvSpPr>
        <p:spPr/>
        <p:txBody>
          <a:bodyPr/>
          <a:lstStyle/>
          <a:p>
            <a:r>
              <a:rPr lang="en-US" dirty="0"/>
              <a:t>9. Examples of data, questionnaires and fact-finding techniques used (Continued)</a:t>
            </a:r>
            <a:endParaRPr lang="en-ZA" dirty="0"/>
          </a:p>
        </p:txBody>
      </p:sp>
      <p:pic>
        <p:nvPicPr>
          <p:cNvPr id="4" name="Picture 3">
            <a:extLst>
              <a:ext uri="{FF2B5EF4-FFF2-40B4-BE49-F238E27FC236}">
                <a16:creationId xmlns:a16="http://schemas.microsoft.com/office/drawing/2014/main" id="{60A5AE25-0975-4D9A-91E8-15F160780F8D}"/>
              </a:ext>
            </a:extLst>
          </p:cNvPr>
          <p:cNvPicPr>
            <a:picLocks noChangeAspect="1"/>
          </p:cNvPicPr>
          <p:nvPr/>
        </p:nvPicPr>
        <p:blipFill>
          <a:blip r:embed="rId2"/>
          <a:stretch>
            <a:fillRect/>
          </a:stretch>
        </p:blipFill>
        <p:spPr>
          <a:xfrm>
            <a:off x="2189211" y="1866723"/>
            <a:ext cx="3530015" cy="4991277"/>
          </a:xfrm>
          <a:prstGeom prst="rect">
            <a:avLst/>
          </a:prstGeom>
        </p:spPr>
      </p:pic>
      <p:pic>
        <p:nvPicPr>
          <p:cNvPr id="6" name="Picture 5">
            <a:extLst>
              <a:ext uri="{FF2B5EF4-FFF2-40B4-BE49-F238E27FC236}">
                <a16:creationId xmlns:a16="http://schemas.microsoft.com/office/drawing/2014/main" id="{3DB2F9CF-7A70-4758-9DC6-E47E1D7E123B}"/>
              </a:ext>
            </a:extLst>
          </p:cNvPr>
          <p:cNvPicPr>
            <a:picLocks noChangeAspect="1"/>
          </p:cNvPicPr>
          <p:nvPr/>
        </p:nvPicPr>
        <p:blipFill>
          <a:blip r:embed="rId3"/>
          <a:stretch>
            <a:fillRect/>
          </a:stretch>
        </p:blipFill>
        <p:spPr>
          <a:xfrm>
            <a:off x="6472775" y="1866723"/>
            <a:ext cx="3548744" cy="4991278"/>
          </a:xfrm>
          <a:prstGeom prst="rect">
            <a:avLst/>
          </a:prstGeom>
        </p:spPr>
      </p:pic>
    </p:spTree>
    <p:extLst>
      <p:ext uri="{BB962C8B-B14F-4D97-AF65-F5344CB8AC3E}">
        <p14:creationId xmlns:p14="http://schemas.microsoft.com/office/powerpoint/2010/main" val="3839768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F8CE-B625-46D5-B8AA-8D3821717F27}"/>
              </a:ext>
            </a:extLst>
          </p:cNvPr>
          <p:cNvSpPr>
            <a:spLocks noGrp="1"/>
          </p:cNvSpPr>
          <p:nvPr>
            <p:ph type="title"/>
          </p:nvPr>
        </p:nvSpPr>
        <p:spPr/>
        <p:txBody>
          <a:bodyPr/>
          <a:lstStyle/>
          <a:p>
            <a:r>
              <a:rPr lang="en-US" dirty="0"/>
              <a:t>9. Examples of data, questionnaires and fact-finding techniques used (Continued)</a:t>
            </a:r>
            <a:endParaRPr lang="en-ZA" dirty="0"/>
          </a:p>
        </p:txBody>
      </p:sp>
      <p:sp>
        <p:nvSpPr>
          <p:cNvPr id="3" name="Content Placeholder 2">
            <a:extLst>
              <a:ext uri="{FF2B5EF4-FFF2-40B4-BE49-F238E27FC236}">
                <a16:creationId xmlns:a16="http://schemas.microsoft.com/office/drawing/2014/main" id="{6E70DEEA-E18E-4D34-B88C-C33F1B10CBA0}"/>
              </a:ext>
            </a:extLst>
          </p:cNvPr>
          <p:cNvSpPr>
            <a:spLocks noGrp="1"/>
          </p:cNvSpPr>
          <p:nvPr>
            <p:ph idx="1"/>
          </p:nvPr>
        </p:nvSpPr>
        <p:spPr/>
        <p:txBody>
          <a:bodyPr/>
          <a:lstStyle/>
          <a:p>
            <a:r>
              <a:rPr lang="fr-FR" b="1" dirty="0"/>
              <a:t>UIS Analytical Services, Information System Questionnaire (</a:t>
            </a:r>
            <a:r>
              <a:rPr lang="fr-FR" b="1" dirty="0" err="1"/>
              <a:t>Lab</a:t>
            </a:r>
            <a:r>
              <a:rPr lang="fr-FR" b="1" dirty="0"/>
              <a:t> Technicians)</a:t>
            </a:r>
          </a:p>
          <a:p>
            <a:pPr lvl="1"/>
            <a:r>
              <a:rPr lang="en-US" dirty="0"/>
              <a:t>Summary of findings.</a:t>
            </a:r>
          </a:p>
          <a:p>
            <a:pPr lvl="1"/>
            <a:r>
              <a:rPr lang="en-US" dirty="0"/>
              <a:t>A total of 7 lab technicians completed and returned the questionnaire.</a:t>
            </a:r>
            <a:endParaRPr lang="fr-FR" dirty="0"/>
          </a:p>
          <a:p>
            <a:endParaRPr lang="en-ZA" dirty="0"/>
          </a:p>
        </p:txBody>
      </p:sp>
    </p:spTree>
    <p:extLst>
      <p:ext uri="{BB962C8B-B14F-4D97-AF65-F5344CB8AC3E}">
        <p14:creationId xmlns:p14="http://schemas.microsoft.com/office/powerpoint/2010/main" val="373456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F25F-8586-4999-A1E5-60F26B5E0451}"/>
              </a:ext>
            </a:extLst>
          </p:cNvPr>
          <p:cNvSpPr>
            <a:spLocks noGrp="1"/>
          </p:cNvSpPr>
          <p:nvPr>
            <p:ph type="title"/>
          </p:nvPr>
        </p:nvSpPr>
        <p:spPr/>
        <p:txBody>
          <a:bodyPr/>
          <a:lstStyle/>
          <a:p>
            <a:r>
              <a:rPr lang="en-US" dirty="0"/>
              <a:t>1. Project plan (continued)</a:t>
            </a:r>
            <a:endParaRPr lang="en-ZA" dirty="0"/>
          </a:p>
        </p:txBody>
      </p:sp>
      <p:pic>
        <p:nvPicPr>
          <p:cNvPr id="5" name="Content Placeholder 4">
            <a:extLst>
              <a:ext uri="{FF2B5EF4-FFF2-40B4-BE49-F238E27FC236}">
                <a16:creationId xmlns:a16="http://schemas.microsoft.com/office/drawing/2014/main" id="{A9861434-0258-4745-91D8-480AD3BAB781}"/>
              </a:ext>
            </a:extLst>
          </p:cNvPr>
          <p:cNvPicPr>
            <a:picLocks noGrp="1" noChangeAspect="1"/>
          </p:cNvPicPr>
          <p:nvPr>
            <p:ph idx="1"/>
          </p:nvPr>
        </p:nvPicPr>
        <p:blipFill>
          <a:blip r:embed="rId2"/>
          <a:stretch>
            <a:fillRect/>
          </a:stretch>
        </p:blipFill>
        <p:spPr>
          <a:xfrm>
            <a:off x="1270213" y="2181225"/>
            <a:ext cx="9651574" cy="3678238"/>
          </a:xfrm>
        </p:spPr>
      </p:pic>
    </p:spTree>
    <p:extLst>
      <p:ext uri="{BB962C8B-B14F-4D97-AF65-F5344CB8AC3E}">
        <p14:creationId xmlns:p14="http://schemas.microsoft.com/office/powerpoint/2010/main" val="2715574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F1CD4-AD8C-4527-90BA-EF21F169CC37}"/>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4" name="Content Placeholder 3">
            <a:extLst>
              <a:ext uri="{FF2B5EF4-FFF2-40B4-BE49-F238E27FC236}">
                <a16:creationId xmlns:a16="http://schemas.microsoft.com/office/drawing/2014/main" id="{5816C6D5-8632-4873-A32D-2A8E0848E638}"/>
              </a:ext>
            </a:extLst>
          </p:cNvPr>
          <p:cNvGraphicFramePr>
            <a:graphicFrameLocks noGrp="1"/>
          </p:cNvGraphicFramePr>
          <p:nvPr>
            <p:ph idx="1"/>
            <p:extLst>
              <p:ext uri="{D42A27DB-BD31-4B8C-83A1-F6EECF244321}">
                <p14:modId xmlns:p14="http://schemas.microsoft.com/office/powerpoint/2010/main" val="4099639570"/>
              </p:ext>
            </p:extLst>
          </p:nvPr>
        </p:nvGraphicFramePr>
        <p:xfrm>
          <a:off x="581192" y="1971516"/>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353912017"/>
                    </a:ext>
                  </a:extLst>
                </a:gridCol>
                <a:gridCol w="609600">
                  <a:extLst>
                    <a:ext uri="{9D8B030D-6E8A-4147-A177-3AD203B41FA5}">
                      <a16:colId xmlns:a16="http://schemas.microsoft.com/office/drawing/2014/main" val="3864855342"/>
                    </a:ext>
                  </a:extLst>
                </a:gridCol>
                <a:gridCol w="609600">
                  <a:extLst>
                    <a:ext uri="{9D8B030D-6E8A-4147-A177-3AD203B41FA5}">
                      <a16:colId xmlns:a16="http://schemas.microsoft.com/office/drawing/2014/main" val="1669403508"/>
                    </a:ext>
                  </a:extLst>
                </a:gridCol>
                <a:gridCol w="609600">
                  <a:extLst>
                    <a:ext uri="{9D8B030D-6E8A-4147-A177-3AD203B41FA5}">
                      <a16:colId xmlns:a16="http://schemas.microsoft.com/office/drawing/2014/main" val="217880693"/>
                    </a:ext>
                  </a:extLst>
                </a:gridCol>
              </a:tblGrid>
              <a:tr h="190500">
                <a:tc gridSpan="4">
                  <a:txBody>
                    <a:bodyPr/>
                    <a:lstStyle/>
                    <a:p>
                      <a:pPr algn="l" fontAlgn="b"/>
                      <a:r>
                        <a:rPr lang="en-US" sz="1100" u="none" strike="noStrike" dirty="0">
                          <a:effectLst/>
                        </a:rPr>
                        <a:t>1) How user friendly is the current information system?</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100081653"/>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2686214"/>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4214637"/>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7620730"/>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3883597"/>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2252345"/>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8087566"/>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3283130"/>
                  </a:ext>
                </a:extLst>
              </a:tr>
            </a:tbl>
          </a:graphicData>
        </a:graphic>
      </p:graphicFrame>
      <p:graphicFrame>
        <p:nvGraphicFramePr>
          <p:cNvPr id="7" name="Table 6">
            <a:extLst>
              <a:ext uri="{FF2B5EF4-FFF2-40B4-BE49-F238E27FC236}">
                <a16:creationId xmlns:a16="http://schemas.microsoft.com/office/drawing/2014/main" id="{4655FA9B-C691-46DE-9693-3A844B438773}"/>
              </a:ext>
            </a:extLst>
          </p:cNvPr>
          <p:cNvGraphicFramePr>
            <a:graphicFrameLocks noGrp="1"/>
          </p:cNvGraphicFramePr>
          <p:nvPr>
            <p:extLst>
              <p:ext uri="{D42A27DB-BD31-4B8C-83A1-F6EECF244321}">
                <p14:modId xmlns:p14="http://schemas.microsoft.com/office/powerpoint/2010/main" val="1615191466"/>
              </p:ext>
            </p:extLst>
          </p:nvPr>
        </p:nvGraphicFramePr>
        <p:xfrm>
          <a:off x="4876800" y="1971516"/>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158658101"/>
                    </a:ext>
                  </a:extLst>
                </a:gridCol>
                <a:gridCol w="609600">
                  <a:extLst>
                    <a:ext uri="{9D8B030D-6E8A-4147-A177-3AD203B41FA5}">
                      <a16:colId xmlns:a16="http://schemas.microsoft.com/office/drawing/2014/main" val="2055277184"/>
                    </a:ext>
                  </a:extLst>
                </a:gridCol>
                <a:gridCol w="609600">
                  <a:extLst>
                    <a:ext uri="{9D8B030D-6E8A-4147-A177-3AD203B41FA5}">
                      <a16:colId xmlns:a16="http://schemas.microsoft.com/office/drawing/2014/main" val="2919771870"/>
                    </a:ext>
                  </a:extLst>
                </a:gridCol>
                <a:gridCol w="609600">
                  <a:extLst>
                    <a:ext uri="{9D8B030D-6E8A-4147-A177-3AD203B41FA5}">
                      <a16:colId xmlns:a16="http://schemas.microsoft.com/office/drawing/2014/main" val="774455400"/>
                    </a:ext>
                  </a:extLst>
                </a:gridCol>
              </a:tblGrid>
              <a:tr h="190500">
                <a:tc gridSpan="4">
                  <a:txBody>
                    <a:bodyPr/>
                    <a:lstStyle/>
                    <a:p>
                      <a:pPr algn="l" fontAlgn="b"/>
                      <a:r>
                        <a:rPr lang="en-US" sz="1100" u="none" strike="noStrike" dirty="0">
                          <a:effectLst/>
                        </a:rPr>
                        <a:t>2) Does the current information system make your job easier?</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1272494796"/>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9529117"/>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0395443"/>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7823921"/>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8725243"/>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6716845"/>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6155415"/>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1550592"/>
                  </a:ext>
                </a:extLst>
              </a:tr>
            </a:tbl>
          </a:graphicData>
        </a:graphic>
      </p:graphicFrame>
      <p:graphicFrame>
        <p:nvGraphicFramePr>
          <p:cNvPr id="8" name="Chart 7">
            <a:extLst>
              <a:ext uri="{FF2B5EF4-FFF2-40B4-BE49-F238E27FC236}">
                <a16:creationId xmlns:a16="http://schemas.microsoft.com/office/drawing/2014/main" id="{389293F6-3F62-4898-AC55-05A5E243CE5E}"/>
              </a:ext>
            </a:extLst>
          </p:cNvPr>
          <p:cNvGraphicFramePr>
            <a:graphicFrameLocks/>
          </p:cNvGraphicFramePr>
          <p:nvPr>
            <p:extLst>
              <p:ext uri="{D42A27DB-BD31-4B8C-83A1-F6EECF244321}">
                <p14:modId xmlns:p14="http://schemas.microsoft.com/office/powerpoint/2010/main" val="2407516227"/>
              </p:ext>
            </p:extLst>
          </p:nvPr>
        </p:nvGraphicFramePr>
        <p:xfrm>
          <a:off x="4433970" y="3905381"/>
          <a:ext cx="3324059" cy="29526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697CCD06-D160-4F0F-8D74-781A43F78B26}"/>
              </a:ext>
            </a:extLst>
          </p:cNvPr>
          <p:cNvGraphicFramePr>
            <a:graphicFrameLocks noGrp="1"/>
          </p:cNvGraphicFramePr>
          <p:nvPr>
            <p:extLst>
              <p:ext uri="{D42A27DB-BD31-4B8C-83A1-F6EECF244321}">
                <p14:modId xmlns:p14="http://schemas.microsoft.com/office/powerpoint/2010/main" val="3149225501"/>
              </p:ext>
            </p:extLst>
          </p:nvPr>
        </p:nvGraphicFramePr>
        <p:xfrm>
          <a:off x="9172408" y="1971516"/>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145158718"/>
                    </a:ext>
                  </a:extLst>
                </a:gridCol>
                <a:gridCol w="609600">
                  <a:extLst>
                    <a:ext uri="{9D8B030D-6E8A-4147-A177-3AD203B41FA5}">
                      <a16:colId xmlns:a16="http://schemas.microsoft.com/office/drawing/2014/main" val="1249382140"/>
                    </a:ext>
                  </a:extLst>
                </a:gridCol>
                <a:gridCol w="609600">
                  <a:extLst>
                    <a:ext uri="{9D8B030D-6E8A-4147-A177-3AD203B41FA5}">
                      <a16:colId xmlns:a16="http://schemas.microsoft.com/office/drawing/2014/main" val="1848671994"/>
                    </a:ext>
                  </a:extLst>
                </a:gridCol>
                <a:gridCol w="609600">
                  <a:extLst>
                    <a:ext uri="{9D8B030D-6E8A-4147-A177-3AD203B41FA5}">
                      <a16:colId xmlns:a16="http://schemas.microsoft.com/office/drawing/2014/main" val="840542132"/>
                    </a:ext>
                  </a:extLst>
                </a:gridCol>
              </a:tblGrid>
              <a:tr h="190500">
                <a:tc gridSpan="4">
                  <a:txBody>
                    <a:bodyPr/>
                    <a:lstStyle/>
                    <a:p>
                      <a:pPr algn="l" fontAlgn="b"/>
                      <a:r>
                        <a:rPr lang="en-US" sz="1100" u="none" strike="noStrike">
                          <a:effectLst/>
                        </a:rPr>
                        <a:t>3) How fast (responsive) is the current information system?</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50266877"/>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849084"/>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848315"/>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6</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8709593"/>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0707162"/>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9468305"/>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6130394"/>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0327347"/>
                  </a:ext>
                </a:extLst>
              </a:tr>
            </a:tbl>
          </a:graphicData>
        </a:graphic>
      </p:graphicFrame>
      <p:graphicFrame>
        <p:nvGraphicFramePr>
          <p:cNvPr id="10" name="Chart 9">
            <a:extLst>
              <a:ext uri="{FF2B5EF4-FFF2-40B4-BE49-F238E27FC236}">
                <a16:creationId xmlns:a16="http://schemas.microsoft.com/office/drawing/2014/main" id="{64CCE1E8-CAF8-4FC2-8602-1F7F10147E67}"/>
              </a:ext>
            </a:extLst>
          </p:cNvPr>
          <p:cNvGraphicFramePr>
            <a:graphicFrameLocks/>
          </p:cNvGraphicFramePr>
          <p:nvPr>
            <p:extLst>
              <p:ext uri="{D42A27DB-BD31-4B8C-83A1-F6EECF244321}">
                <p14:modId xmlns:p14="http://schemas.microsoft.com/office/powerpoint/2010/main" val="2454600870"/>
              </p:ext>
            </p:extLst>
          </p:nvPr>
        </p:nvGraphicFramePr>
        <p:xfrm>
          <a:off x="8729578" y="3905379"/>
          <a:ext cx="3324059" cy="29526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E854097-7D49-47F5-B10B-72E3DA83EBFA}"/>
              </a:ext>
            </a:extLst>
          </p:cNvPr>
          <p:cNvGraphicFramePr>
            <a:graphicFrameLocks/>
          </p:cNvGraphicFramePr>
          <p:nvPr>
            <p:extLst>
              <p:ext uri="{D42A27DB-BD31-4B8C-83A1-F6EECF244321}">
                <p14:modId xmlns:p14="http://schemas.microsoft.com/office/powerpoint/2010/main" val="252933331"/>
              </p:ext>
            </p:extLst>
          </p:nvPr>
        </p:nvGraphicFramePr>
        <p:xfrm>
          <a:off x="152566" y="3905378"/>
          <a:ext cx="3295651" cy="29526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41567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5CFF-619B-4238-A380-739A5A509663}"/>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4" name="Table 3">
            <a:extLst>
              <a:ext uri="{FF2B5EF4-FFF2-40B4-BE49-F238E27FC236}">
                <a16:creationId xmlns:a16="http://schemas.microsoft.com/office/drawing/2014/main" id="{008EF642-2E04-4E53-91E5-9149D7659661}"/>
              </a:ext>
            </a:extLst>
          </p:cNvPr>
          <p:cNvGraphicFramePr>
            <a:graphicFrameLocks noGrp="1"/>
          </p:cNvGraphicFramePr>
          <p:nvPr>
            <p:extLst>
              <p:ext uri="{D42A27DB-BD31-4B8C-83A1-F6EECF244321}">
                <p14:modId xmlns:p14="http://schemas.microsoft.com/office/powerpoint/2010/main" val="766781230"/>
              </p:ext>
            </p:extLst>
          </p:nvPr>
        </p:nvGraphicFramePr>
        <p:xfrm>
          <a:off x="575894" y="1979613"/>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859773961"/>
                    </a:ext>
                  </a:extLst>
                </a:gridCol>
                <a:gridCol w="609600">
                  <a:extLst>
                    <a:ext uri="{9D8B030D-6E8A-4147-A177-3AD203B41FA5}">
                      <a16:colId xmlns:a16="http://schemas.microsoft.com/office/drawing/2014/main" val="3727119453"/>
                    </a:ext>
                  </a:extLst>
                </a:gridCol>
                <a:gridCol w="609600">
                  <a:extLst>
                    <a:ext uri="{9D8B030D-6E8A-4147-A177-3AD203B41FA5}">
                      <a16:colId xmlns:a16="http://schemas.microsoft.com/office/drawing/2014/main" val="357737747"/>
                    </a:ext>
                  </a:extLst>
                </a:gridCol>
                <a:gridCol w="609600">
                  <a:extLst>
                    <a:ext uri="{9D8B030D-6E8A-4147-A177-3AD203B41FA5}">
                      <a16:colId xmlns:a16="http://schemas.microsoft.com/office/drawing/2014/main" val="2641953561"/>
                    </a:ext>
                  </a:extLst>
                </a:gridCol>
              </a:tblGrid>
              <a:tr h="190500">
                <a:tc gridSpan="4">
                  <a:txBody>
                    <a:bodyPr/>
                    <a:lstStyle/>
                    <a:p>
                      <a:pPr algn="l" fontAlgn="b"/>
                      <a:r>
                        <a:rPr lang="en-US" sz="1100" u="none" strike="noStrike" dirty="0">
                          <a:effectLst/>
                        </a:rPr>
                        <a:t>4) Is the current information system reliable?</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738040797"/>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478384"/>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3600667"/>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7671781"/>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526446"/>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7548611"/>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0948781"/>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9271307"/>
                  </a:ext>
                </a:extLst>
              </a:tr>
            </a:tbl>
          </a:graphicData>
        </a:graphic>
      </p:graphicFrame>
      <p:graphicFrame>
        <p:nvGraphicFramePr>
          <p:cNvPr id="5" name="Table 4">
            <a:extLst>
              <a:ext uri="{FF2B5EF4-FFF2-40B4-BE49-F238E27FC236}">
                <a16:creationId xmlns:a16="http://schemas.microsoft.com/office/drawing/2014/main" id="{5CF93D02-FF35-4346-8754-A5E2A39D0D5F}"/>
              </a:ext>
            </a:extLst>
          </p:cNvPr>
          <p:cNvGraphicFramePr>
            <a:graphicFrameLocks noGrp="1"/>
          </p:cNvGraphicFramePr>
          <p:nvPr>
            <p:extLst>
              <p:ext uri="{D42A27DB-BD31-4B8C-83A1-F6EECF244321}">
                <p14:modId xmlns:p14="http://schemas.microsoft.com/office/powerpoint/2010/main" val="657862570"/>
              </p:ext>
            </p:extLst>
          </p:nvPr>
        </p:nvGraphicFramePr>
        <p:xfrm>
          <a:off x="4871502" y="1979613"/>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431319417"/>
                    </a:ext>
                  </a:extLst>
                </a:gridCol>
                <a:gridCol w="609600">
                  <a:extLst>
                    <a:ext uri="{9D8B030D-6E8A-4147-A177-3AD203B41FA5}">
                      <a16:colId xmlns:a16="http://schemas.microsoft.com/office/drawing/2014/main" val="773416327"/>
                    </a:ext>
                  </a:extLst>
                </a:gridCol>
                <a:gridCol w="609600">
                  <a:extLst>
                    <a:ext uri="{9D8B030D-6E8A-4147-A177-3AD203B41FA5}">
                      <a16:colId xmlns:a16="http://schemas.microsoft.com/office/drawing/2014/main" val="1394742575"/>
                    </a:ext>
                  </a:extLst>
                </a:gridCol>
                <a:gridCol w="609600">
                  <a:extLst>
                    <a:ext uri="{9D8B030D-6E8A-4147-A177-3AD203B41FA5}">
                      <a16:colId xmlns:a16="http://schemas.microsoft.com/office/drawing/2014/main" val="1075754661"/>
                    </a:ext>
                  </a:extLst>
                </a:gridCol>
              </a:tblGrid>
              <a:tr h="190500">
                <a:tc gridSpan="4">
                  <a:txBody>
                    <a:bodyPr/>
                    <a:lstStyle/>
                    <a:p>
                      <a:pPr algn="l" fontAlgn="b"/>
                      <a:r>
                        <a:rPr lang="en-US" sz="1100" u="none" strike="noStrike" dirty="0">
                          <a:effectLst/>
                        </a:rPr>
                        <a:t>5) Overall, how would you rate the current information system?</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4110034387"/>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0160503"/>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7135820"/>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0627074"/>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820639"/>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3408249"/>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6573023"/>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007900"/>
                  </a:ext>
                </a:extLst>
              </a:tr>
            </a:tbl>
          </a:graphicData>
        </a:graphic>
      </p:graphicFrame>
      <p:graphicFrame>
        <p:nvGraphicFramePr>
          <p:cNvPr id="6" name="Table 5">
            <a:extLst>
              <a:ext uri="{FF2B5EF4-FFF2-40B4-BE49-F238E27FC236}">
                <a16:creationId xmlns:a16="http://schemas.microsoft.com/office/drawing/2014/main" id="{AB24C6BC-F8A3-486F-A526-D810BF42E70E}"/>
              </a:ext>
            </a:extLst>
          </p:cNvPr>
          <p:cNvGraphicFramePr>
            <a:graphicFrameLocks noGrp="1"/>
          </p:cNvGraphicFramePr>
          <p:nvPr>
            <p:extLst>
              <p:ext uri="{D42A27DB-BD31-4B8C-83A1-F6EECF244321}">
                <p14:modId xmlns:p14="http://schemas.microsoft.com/office/powerpoint/2010/main" val="3635172874"/>
              </p:ext>
            </p:extLst>
          </p:nvPr>
        </p:nvGraphicFramePr>
        <p:xfrm>
          <a:off x="9167110" y="1979613"/>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709371835"/>
                    </a:ext>
                  </a:extLst>
                </a:gridCol>
                <a:gridCol w="609600">
                  <a:extLst>
                    <a:ext uri="{9D8B030D-6E8A-4147-A177-3AD203B41FA5}">
                      <a16:colId xmlns:a16="http://schemas.microsoft.com/office/drawing/2014/main" val="214791689"/>
                    </a:ext>
                  </a:extLst>
                </a:gridCol>
                <a:gridCol w="609600">
                  <a:extLst>
                    <a:ext uri="{9D8B030D-6E8A-4147-A177-3AD203B41FA5}">
                      <a16:colId xmlns:a16="http://schemas.microsoft.com/office/drawing/2014/main" val="526321395"/>
                    </a:ext>
                  </a:extLst>
                </a:gridCol>
                <a:gridCol w="609600">
                  <a:extLst>
                    <a:ext uri="{9D8B030D-6E8A-4147-A177-3AD203B41FA5}">
                      <a16:colId xmlns:a16="http://schemas.microsoft.com/office/drawing/2014/main" val="2260725708"/>
                    </a:ext>
                  </a:extLst>
                </a:gridCol>
              </a:tblGrid>
              <a:tr h="190500">
                <a:tc gridSpan="4">
                  <a:txBody>
                    <a:bodyPr/>
                    <a:lstStyle/>
                    <a:p>
                      <a:pPr algn="l" fontAlgn="b"/>
                      <a:r>
                        <a:rPr lang="en-US" sz="1100" u="none" strike="noStrike">
                          <a:effectLst/>
                        </a:rPr>
                        <a:t>6) How easy is it to know which work requests are in progress?</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418381463"/>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8522476"/>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1038076"/>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07252"/>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7976485"/>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882612"/>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3601183"/>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3275008"/>
                  </a:ext>
                </a:extLst>
              </a:tr>
            </a:tbl>
          </a:graphicData>
        </a:graphic>
      </p:graphicFrame>
      <p:graphicFrame>
        <p:nvGraphicFramePr>
          <p:cNvPr id="7" name="Chart 6">
            <a:extLst>
              <a:ext uri="{FF2B5EF4-FFF2-40B4-BE49-F238E27FC236}">
                <a16:creationId xmlns:a16="http://schemas.microsoft.com/office/drawing/2014/main" id="{F4490ED1-6E69-4739-B638-617726382F73}"/>
              </a:ext>
            </a:extLst>
          </p:cNvPr>
          <p:cNvGraphicFramePr>
            <a:graphicFrameLocks/>
          </p:cNvGraphicFramePr>
          <p:nvPr>
            <p:extLst>
              <p:ext uri="{D42A27DB-BD31-4B8C-83A1-F6EECF244321}">
                <p14:modId xmlns:p14="http://schemas.microsoft.com/office/powerpoint/2010/main" val="1048621228"/>
              </p:ext>
            </p:extLst>
          </p:nvPr>
        </p:nvGraphicFramePr>
        <p:xfrm>
          <a:off x="227484" y="3829050"/>
          <a:ext cx="3135219" cy="3028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71E8ED3-3803-4144-95FA-84ED79A02A43}"/>
              </a:ext>
            </a:extLst>
          </p:cNvPr>
          <p:cNvGraphicFramePr>
            <a:graphicFrameLocks/>
          </p:cNvGraphicFramePr>
          <p:nvPr>
            <p:extLst>
              <p:ext uri="{D42A27DB-BD31-4B8C-83A1-F6EECF244321}">
                <p14:modId xmlns:p14="http://schemas.microsoft.com/office/powerpoint/2010/main" val="1112135113"/>
              </p:ext>
            </p:extLst>
          </p:nvPr>
        </p:nvGraphicFramePr>
        <p:xfrm>
          <a:off x="4523092" y="3829050"/>
          <a:ext cx="3135219" cy="3028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0805847-04B9-4010-BA1D-E7D980DFB061}"/>
              </a:ext>
            </a:extLst>
          </p:cNvPr>
          <p:cNvGraphicFramePr>
            <a:graphicFrameLocks/>
          </p:cNvGraphicFramePr>
          <p:nvPr>
            <p:extLst>
              <p:ext uri="{D42A27DB-BD31-4B8C-83A1-F6EECF244321}">
                <p14:modId xmlns:p14="http://schemas.microsoft.com/office/powerpoint/2010/main" val="1134775559"/>
              </p:ext>
            </p:extLst>
          </p:nvPr>
        </p:nvGraphicFramePr>
        <p:xfrm>
          <a:off x="8818700" y="3829050"/>
          <a:ext cx="3135219" cy="30289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5688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51CB-2339-496C-919D-995F394C722B}"/>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4" name="Table 3">
            <a:extLst>
              <a:ext uri="{FF2B5EF4-FFF2-40B4-BE49-F238E27FC236}">
                <a16:creationId xmlns:a16="http://schemas.microsoft.com/office/drawing/2014/main" id="{F65B7863-F007-45A9-A7EE-0E966240315F}"/>
              </a:ext>
            </a:extLst>
          </p:cNvPr>
          <p:cNvGraphicFramePr>
            <a:graphicFrameLocks noGrp="1"/>
          </p:cNvGraphicFramePr>
          <p:nvPr>
            <p:extLst>
              <p:ext uri="{D42A27DB-BD31-4B8C-83A1-F6EECF244321}">
                <p14:modId xmlns:p14="http://schemas.microsoft.com/office/powerpoint/2010/main" val="3912884683"/>
              </p:ext>
            </p:extLst>
          </p:nvPr>
        </p:nvGraphicFramePr>
        <p:xfrm>
          <a:off x="581192" y="1933574"/>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273394940"/>
                    </a:ext>
                  </a:extLst>
                </a:gridCol>
                <a:gridCol w="609600">
                  <a:extLst>
                    <a:ext uri="{9D8B030D-6E8A-4147-A177-3AD203B41FA5}">
                      <a16:colId xmlns:a16="http://schemas.microsoft.com/office/drawing/2014/main" val="1484583164"/>
                    </a:ext>
                  </a:extLst>
                </a:gridCol>
                <a:gridCol w="609600">
                  <a:extLst>
                    <a:ext uri="{9D8B030D-6E8A-4147-A177-3AD203B41FA5}">
                      <a16:colId xmlns:a16="http://schemas.microsoft.com/office/drawing/2014/main" val="1294469443"/>
                    </a:ext>
                  </a:extLst>
                </a:gridCol>
                <a:gridCol w="609600">
                  <a:extLst>
                    <a:ext uri="{9D8B030D-6E8A-4147-A177-3AD203B41FA5}">
                      <a16:colId xmlns:a16="http://schemas.microsoft.com/office/drawing/2014/main" val="2778000072"/>
                    </a:ext>
                  </a:extLst>
                </a:gridCol>
              </a:tblGrid>
              <a:tr h="190500">
                <a:tc gridSpan="4">
                  <a:txBody>
                    <a:bodyPr/>
                    <a:lstStyle/>
                    <a:p>
                      <a:pPr algn="l" fontAlgn="b"/>
                      <a:r>
                        <a:rPr lang="en-US" sz="1100" u="none" strike="noStrike" dirty="0">
                          <a:effectLst/>
                        </a:rPr>
                        <a:t>7) How easy is it to know if a work request has been invoiced?</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2923233556"/>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6036473"/>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6876123"/>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7763961"/>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47438"/>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9655299"/>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9093956"/>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8099719"/>
                  </a:ext>
                </a:extLst>
              </a:tr>
            </a:tbl>
          </a:graphicData>
        </a:graphic>
      </p:graphicFrame>
      <p:graphicFrame>
        <p:nvGraphicFramePr>
          <p:cNvPr id="5" name="Table 4">
            <a:extLst>
              <a:ext uri="{FF2B5EF4-FFF2-40B4-BE49-F238E27FC236}">
                <a16:creationId xmlns:a16="http://schemas.microsoft.com/office/drawing/2014/main" id="{635EB23B-C353-4F37-A08E-77B6EA1DA24C}"/>
              </a:ext>
            </a:extLst>
          </p:cNvPr>
          <p:cNvGraphicFramePr>
            <a:graphicFrameLocks noGrp="1"/>
          </p:cNvGraphicFramePr>
          <p:nvPr>
            <p:extLst>
              <p:ext uri="{D42A27DB-BD31-4B8C-83A1-F6EECF244321}">
                <p14:modId xmlns:p14="http://schemas.microsoft.com/office/powerpoint/2010/main" val="2327681833"/>
              </p:ext>
            </p:extLst>
          </p:nvPr>
        </p:nvGraphicFramePr>
        <p:xfrm>
          <a:off x="4876800" y="1924048"/>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692314814"/>
                    </a:ext>
                  </a:extLst>
                </a:gridCol>
                <a:gridCol w="609600">
                  <a:extLst>
                    <a:ext uri="{9D8B030D-6E8A-4147-A177-3AD203B41FA5}">
                      <a16:colId xmlns:a16="http://schemas.microsoft.com/office/drawing/2014/main" val="2349350044"/>
                    </a:ext>
                  </a:extLst>
                </a:gridCol>
                <a:gridCol w="609600">
                  <a:extLst>
                    <a:ext uri="{9D8B030D-6E8A-4147-A177-3AD203B41FA5}">
                      <a16:colId xmlns:a16="http://schemas.microsoft.com/office/drawing/2014/main" val="1836416202"/>
                    </a:ext>
                  </a:extLst>
                </a:gridCol>
                <a:gridCol w="609600">
                  <a:extLst>
                    <a:ext uri="{9D8B030D-6E8A-4147-A177-3AD203B41FA5}">
                      <a16:colId xmlns:a16="http://schemas.microsoft.com/office/drawing/2014/main" val="1284411522"/>
                    </a:ext>
                  </a:extLst>
                </a:gridCol>
              </a:tblGrid>
              <a:tr h="190500">
                <a:tc gridSpan="4">
                  <a:txBody>
                    <a:bodyPr/>
                    <a:lstStyle/>
                    <a:p>
                      <a:pPr algn="l" fontAlgn="b"/>
                      <a:r>
                        <a:rPr lang="en-US" sz="1100" u="none" strike="noStrike" dirty="0">
                          <a:effectLst/>
                        </a:rPr>
                        <a:t>8) How easy is it to know if an invoice has been settled/paid?</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05606175"/>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1219220"/>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1877819"/>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0864735"/>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7371569"/>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5398246"/>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5720176"/>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5376768"/>
                  </a:ext>
                </a:extLst>
              </a:tr>
            </a:tbl>
          </a:graphicData>
        </a:graphic>
      </p:graphicFrame>
      <p:graphicFrame>
        <p:nvGraphicFramePr>
          <p:cNvPr id="6" name="Chart 5">
            <a:extLst>
              <a:ext uri="{FF2B5EF4-FFF2-40B4-BE49-F238E27FC236}">
                <a16:creationId xmlns:a16="http://schemas.microsoft.com/office/drawing/2014/main" id="{7FAAF515-C58A-4166-A30B-4CD593415E94}"/>
              </a:ext>
            </a:extLst>
          </p:cNvPr>
          <p:cNvGraphicFramePr>
            <a:graphicFrameLocks/>
          </p:cNvGraphicFramePr>
          <p:nvPr>
            <p:extLst>
              <p:ext uri="{D42A27DB-BD31-4B8C-83A1-F6EECF244321}">
                <p14:modId xmlns:p14="http://schemas.microsoft.com/office/powerpoint/2010/main" val="75121171"/>
              </p:ext>
            </p:extLst>
          </p:nvPr>
        </p:nvGraphicFramePr>
        <p:xfrm>
          <a:off x="231231" y="3705225"/>
          <a:ext cx="3138321" cy="3152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1AEA5703-A701-40B2-BD20-8D400759750C}"/>
              </a:ext>
            </a:extLst>
          </p:cNvPr>
          <p:cNvGraphicFramePr>
            <a:graphicFrameLocks/>
          </p:cNvGraphicFramePr>
          <p:nvPr>
            <p:extLst>
              <p:ext uri="{D42A27DB-BD31-4B8C-83A1-F6EECF244321}">
                <p14:modId xmlns:p14="http://schemas.microsoft.com/office/powerpoint/2010/main" val="340541308"/>
              </p:ext>
            </p:extLst>
          </p:nvPr>
        </p:nvGraphicFramePr>
        <p:xfrm>
          <a:off x="4526839" y="3705225"/>
          <a:ext cx="3138321" cy="31527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CBE6A89E-2637-4734-AF99-DEDE301CD8EF}"/>
              </a:ext>
            </a:extLst>
          </p:cNvPr>
          <p:cNvGraphicFramePr>
            <a:graphicFrameLocks noGrp="1"/>
          </p:cNvGraphicFramePr>
          <p:nvPr>
            <p:extLst>
              <p:ext uri="{D42A27DB-BD31-4B8C-83A1-F6EECF244321}">
                <p14:modId xmlns:p14="http://schemas.microsoft.com/office/powerpoint/2010/main" val="442769604"/>
              </p:ext>
            </p:extLst>
          </p:nvPr>
        </p:nvGraphicFramePr>
        <p:xfrm>
          <a:off x="9172408" y="1933574"/>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077299988"/>
                    </a:ext>
                  </a:extLst>
                </a:gridCol>
                <a:gridCol w="609600">
                  <a:extLst>
                    <a:ext uri="{9D8B030D-6E8A-4147-A177-3AD203B41FA5}">
                      <a16:colId xmlns:a16="http://schemas.microsoft.com/office/drawing/2014/main" val="2042447669"/>
                    </a:ext>
                  </a:extLst>
                </a:gridCol>
                <a:gridCol w="609600">
                  <a:extLst>
                    <a:ext uri="{9D8B030D-6E8A-4147-A177-3AD203B41FA5}">
                      <a16:colId xmlns:a16="http://schemas.microsoft.com/office/drawing/2014/main" val="3595305461"/>
                    </a:ext>
                  </a:extLst>
                </a:gridCol>
                <a:gridCol w="609600">
                  <a:extLst>
                    <a:ext uri="{9D8B030D-6E8A-4147-A177-3AD203B41FA5}">
                      <a16:colId xmlns:a16="http://schemas.microsoft.com/office/drawing/2014/main" val="1345531108"/>
                    </a:ext>
                  </a:extLst>
                </a:gridCol>
              </a:tblGrid>
              <a:tr h="190500">
                <a:tc gridSpan="4">
                  <a:txBody>
                    <a:bodyPr/>
                    <a:lstStyle/>
                    <a:p>
                      <a:pPr algn="l" fontAlgn="b"/>
                      <a:r>
                        <a:rPr lang="en-US" sz="1100" u="none" strike="noStrike">
                          <a:effectLst/>
                        </a:rPr>
                        <a:t>9. How easy is it to keep track of staff records?</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1003105737"/>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3601258"/>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5101759"/>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2464175"/>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8777649"/>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0832889"/>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3421953"/>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0</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5861010"/>
                  </a:ext>
                </a:extLst>
              </a:tr>
            </a:tbl>
          </a:graphicData>
        </a:graphic>
      </p:graphicFrame>
      <p:graphicFrame>
        <p:nvGraphicFramePr>
          <p:cNvPr id="9" name="Chart 8">
            <a:extLst>
              <a:ext uri="{FF2B5EF4-FFF2-40B4-BE49-F238E27FC236}">
                <a16:creationId xmlns:a16="http://schemas.microsoft.com/office/drawing/2014/main" id="{15B15772-7E34-4F41-8ED4-3EF2A3D97CB4}"/>
              </a:ext>
            </a:extLst>
          </p:cNvPr>
          <p:cNvGraphicFramePr>
            <a:graphicFrameLocks/>
          </p:cNvGraphicFramePr>
          <p:nvPr>
            <p:extLst>
              <p:ext uri="{D42A27DB-BD31-4B8C-83A1-F6EECF244321}">
                <p14:modId xmlns:p14="http://schemas.microsoft.com/office/powerpoint/2010/main" val="1802859635"/>
              </p:ext>
            </p:extLst>
          </p:nvPr>
        </p:nvGraphicFramePr>
        <p:xfrm>
          <a:off x="8822447" y="3705225"/>
          <a:ext cx="3138321" cy="31527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7236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7D7D-E531-4E3D-9381-368120515628}"/>
              </a:ext>
            </a:extLst>
          </p:cNvPr>
          <p:cNvSpPr>
            <a:spLocks noGrp="1"/>
          </p:cNvSpPr>
          <p:nvPr>
            <p:ph type="title"/>
          </p:nvPr>
        </p:nvSpPr>
        <p:spPr/>
        <p:txBody>
          <a:bodyPr/>
          <a:lstStyle/>
          <a:p>
            <a:r>
              <a:rPr lang="en-US" dirty="0"/>
              <a:t>9. Examples of data, questionnaires and fact-finding techniques used (Continued)</a:t>
            </a:r>
            <a:endParaRPr lang="en-ZA" dirty="0"/>
          </a:p>
        </p:txBody>
      </p:sp>
      <p:graphicFrame>
        <p:nvGraphicFramePr>
          <p:cNvPr id="5" name="Table 4">
            <a:extLst>
              <a:ext uri="{FF2B5EF4-FFF2-40B4-BE49-F238E27FC236}">
                <a16:creationId xmlns:a16="http://schemas.microsoft.com/office/drawing/2014/main" id="{2454BA1F-6888-4478-8540-FB2CE05BDAF1}"/>
              </a:ext>
            </a:extLst>
          </p:cNvPr>
          <p:cNvGraphicFramePr>
            <a:graphicFrameLocks noGrp="1"/>
          </p:cNvGraphicFramePr>
          <p:nvPr>
            <p:extLst>
              <p:ext uri="{D42A27DB-BD31-4B8C-83A1-F6EECF244321}">
                <p14:modId xmlns:p14="http://schemas.microsoft.com/office/powerpoint/2010/main" val="1290233472"/>
              </p:ext>
            </p:extLst>
          </p:nvPr>
        </p:nvGraphicFramePr>
        <p:xfrm>
          <a:off x="581192" y="1941513"/>
          <a:ext cx="2438400" cy="1678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471062239"/>
                    </a:ext>
                  </a:extLst>
                </a:gridCol>
                <a:gridCol w="609600">
                  <a:extLst>
                    <a:ext uri="{9D8B030D-6E8A-4147-A177-3AD203B41FA5}">
                      <a16:colId xmlns:a16="http://schemas.microsoft.com/office/drawing/2014/main" val="411701466"/>
                    </a:ext>
                  </a:extLst>
                </a:gridCol>
                <a:gridCol w="609600">
                  <a:extLst>
                    <a:ext uri="{9D8B030D-6E8A-4147-A177-3AD203B41FA5}">
                      <a16:colId xmlns:a16="http://schemas.microsoft.com/office/drawing/2014/main" val="985504172"/>
                    </a:ext>
                  </a:extLst>
                </a:gridCol>
                <a:gridCol w="609600">
                  <a:extLst>
                    <a:ext uri="{9D8B030D-6E8A-4147-A177-3AD203B41FA5}">
                      <a16:colId xmlns:a16="http://schemas.microsoft.com/office/drawing/2014/main" val="2254507682"/>
                    </a:ext>
                  </a:extLst>
                </a:gridCol>
              </a:tblGrid>
              <a:tr h="190500">
                <a:tc gridSpan="4">
                  <a:txBody>
                    <a:bodyPr/>
                    <a:lstStyle/>
                    <a:p>
                      <a:pPr algn="l" fontAlgn="b"/>
                      <a:r>
                        <a:rPr lang="en-US" sz="1100" u="none" strike="noStrike">
                          <a:effectLst/>
                        </a:rPr>
                        <a:t>10) How necessary is it to replace the current information system?</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4146270679"/>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6861667"/>
                  </a:ext>
                </a:extLst>
              </a:tr>
              <a:tr h="190500">
                <a:tc>
                  <a:txBody>
                    <a:bodyPr/>
                    <a:lstStyle/>
                    <a:p>
                      <a:pPr algn="l" fontAlgn="b"/>
                      <a:r>
                        <a:rPr lang="en-ZA" sz="1100" u="none" strike="noStrike">
                          <a:effectLst/>
                        </a:rPr>
                        <a:t>Answer</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ZA" sz="1100" u="none" strike="noStrike">
                          <a:effectLst/>
                        </a:rPr>
                        <a:t>Count</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9051716"/>
                  </a:ext>
                </a:extLst>
              </a:tr>
              <a:tr h="190500">
                <a:tc>
                  <a:txBody>
                    <a:bodyPr/>
                    <a:lstStyle/>
                    <a:p>
                      <a:pPr algn="l" fontAlgn="b"/>
                      <a:r>
                        <a:rPr lang="en-ZA" sz="1100" u="none" strike="noStrike">
                          <a:effectLst/>
                        </a:rPr>
                        <a:t>1</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0749350"/>
                  </a:ext>
                </a:extLst>
              </a:tr>
              <a:tr h="190500">
                <a:tc>
                  <a:txBody>
                    <a:bodyPr/>
                    <a:lstStyle/>
                    <a:p>
                      <a:pPr algn="l"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0</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2597526"/>
                  </a:ext>
                </a:extLst>
              </a:tr>
              <a:tr h="190500">
                <a:tc>
                  <a:txBody>
                    <a:bodyPr/>
                    <a:lstStyle/>
                    <a:p>
                      <a:pPr algn="l" fontAlgn="b"/>
                      <a:r>
                        <a:rPr lang="en-ZA" sz="1100" u="none" strike="noStrike">
                          <a:effectLst/>
                        </a:rPr>
                        <a:t>3</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1404978"/>
                  </a:ext>
                </a:extLst>
              </a:tr>
              <a:tr h="190500">
                <a:tc>
                  <a:txBody>
                    <a:bodyPr/>
                    <a:lstStyle/>
                    <a:p>
                      <a:pPr algn="l" fontAlgn="b"/>
                      <a:r>
                        <a:rPr lang="en-ZA" sz="1100" u="none" strike="noStrike">
                          <a:effectLst/>
                        </a:rPr>
                        <a:t>4</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a:effectLst/>
                        </a:rPr>
                        <a:t>2</a:t>
                      </a:r>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759278"/>
                  </a:ext>
                </a:extLst>
              </a:tr>
              <a:tr h="190500">
                <a:tc>
                  <a:txBody>
                    <a:bodyPr/>
                    <a:lstStyle/>
                    <a:p>
                      <a:pPr algn="l" fontAlgn="b"/>
                      <a:r>
                        <a:rPr lang="en-ZA" sz="1100" u="none" strike="noStrike">
                          <a:effectLst/>
                        </a:rPr>
                        <a:t>5</a:t>
                      </a:r>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ZA" sz="1100" u="none" strike="noStrike" dirty="0">
                          <a:effectLst/>
                        </a:rPr>
                        <a:t>3</a:t>
                      </a:r>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793765"/>
                  </a:ext>
                </a:extLst>
              </a:tr>
            </a:tbl>
          </a:graphicData>
        </a:graphic>
      </p:graphicFrame>
      <p:graphicFrame>
        <p:nvGraphicFramePr>
          <p:cNvPr id="6" name="Chart 5">
            <a:extLst>
              <a:ext uri="{FF2B5EF4-FFF2-40B4-BE49-F238E27FC236}">
                <a16:creationId xmlns:a16="http://schemas.microsoft.com/office/drawing/2014/main" id="{7B9CF0B4-8E1A-4763-A6A7-CC4D2F75912B}"/>
              </a:ext>
            </a:extLst>
          </p:cNvPr>
          <p:cNvGraphicFramePr>
            <a:graphicFrameLocks/>
          </p:cNvGraphicFramePr>
          <p:nvPr>
            <p:extLst>
              <p:ext uri="{D42A27DB-BD31-4B8C-83A1-F6EECF244321}">
                <p14:modId xmlns:p14="http://schemas.microsoft.com/office/powerpoint/2010/main" val="2062878437"/>
              </p:ext>
            </p:extLst>
          </p:nvPr>
        </p:nvGraphicFramePr>
        <p:xfrm>
          <a:off x="343067" y="3898106"/>
          <a:ext cx="2914650" cy="29598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0D784B08-3A33-44A1-B065-9C2AFBC4CD4A}"/>
              </a:ext>
            </a:extLst>
          </p:cNvPr>
          <p:cNvGraphicFramePr>
            <a:graphicFrameLocks noGrp="1"/>
          </p:cNvGraphicFramePr>
          <p:nvPr>
            <p:extLst>
              <p:ext uri="{D42A27DB-BD31-4B8C-83A1-F6EECF244321}">
                <p14:modId xmlns:p14="http://schemas.microsoft.com/office/powerpoint/2010/main" val="904262509"/>
              </p:ext>
            </p:extLst>
          </p:nvPr>
        </p:nvGraphicFramePr>
        <p:xfrm>
          <a:off x="3800475" y="1949451"/>
          <a:ext cx="3657600" cy="107061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61208357"/>
                    </a:ext>
                  </a:extLst>
                </a:gridCol>
                <a:gridCol w="609600">
                  <a:extLst>
                    <a:ext uri="{9D8B030D-6E8A-4147-A177-3AD203B41FA5}">
                      <a16:colId xmlns:a16="http://schemas.microsoft.com/office/drawing/2014/main" val="249068148"/>
                    </a:ext>
                  </a:extLst>
                </a:gridCol>
                <a:gridCol w="609600">
                  <a:extLst>
                    <a:ext uri="{9D8B030D-6E8A-4147-A177-3AD203B41FA5}">
                      <a16:colId xmlns:a16="http://schemas.microsoft.com/office/drawing/2014/main" val="803860677"/>
                    </a:ext>
                  </a:extLst>
                </a:gridCol>
                <a:gridCol w="609600">
                  <a:extLst>
                    <a:ext uri="{9D8B030D-6E8A-4147-A177-3AD203B41FA5}">
                      <a16:colId xmlns:a16="http://schemas.microsoft.com/office/drawing/2014/main" val="3825037041"/>
                    </a:ext>
                  </a:extLst>
                </a:gridCol>
                <a:gridCol w="609600">
                  <a:extLst>
                    <a:ext uri="{9D8B030D-6E8A-4147-A177-3AD203B41FA5}">
                      <a16:colId xmlns:a16="http://schemas.microsoft.com/office/drawing/2014/main" val="2915181650"/>
                    </a:ext>
                  </a:extLst>
                </a:gridCol>
                <a:gridCol w="609600">
                  <a:extLst>
                    <a:ext uri="{9D8B030D-6E8A-4147-A177-3AD203B41FA5}">
                      <a16:colId xmlns:a16="http://schemas.microsoft.com/office/drawing/2014/main" val="3302426715"/>
                    </a:ext>
                  </a:extLst>
                </a:gridCol>
              </a:tblGrid>
              <a:tr h="190500">
                <a:tc gridSpan="6">
                  <a:txBody>
                    <a:bodyPr/>
                    <a:lstStyle/>
                    <a:p>
                      <a:pPr algn="l" fontAlgn="b"/>
                      <a:r>
                        <a:rPr lang="en-US" sz="1100" u="none" strike="noStrike">
                          <a:effectLst/>
                        </a:rPr>
                        <a:t>11) What would you say is the best aspect of the current information system?</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757753025"/>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2210384"/>
                  </a:ext>
                </a:extLst>
              </a:tr>
              <a:tr h="190500">
                <a:tc gridSpan="3">
                  <a:txBody>
                    <a:bodyPr/>
                    <a:lstStyle/>
                    <a:p>
                      <a:pPr algn="l" fontAlgn="b"/>
                      <a:r>
                        <a:rPr lang="en-ZA" sz="1100" u="none" strike="noStrike">
                          <a:effectLst/>
                        </a:rPr>
                        <a:t>Most common answer:</a:t>
                      </a:r>
                      <a:endParaRPr lang="en-ZA"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1958571"/>
                  </a:ext>
                </a:extLst>
              </a:tr>
              <a:tr h="190500">
                <a:tc gridSpan="6">
                  <a:txBody>
                    <a:bodyPr/>
                    <a:lstStyle/>
                    <a:p>
                      <a:pPr algn="l" fontAlgn="b"/>
                      <a:r>
                        <a:rPr lang="en-US" sz="1100" u="none" strike="noStrike" dirty="0">
                          <a:effectLst/>
                        </a:rPr>
                        <a:t>That everyone is already very familiar to the system, and it is easy to train new staff on the system.</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1023834446"/>
                  </a:ext>
                </a:extLst>
              </a:tr>
            </a:tbl>
          </a:graphicData>
        </a:graphic>
      </p:graphicFrame>
      <p:graphicFrame>
        <p:nvGraphicFramePr>
          <p:cNvPr id="10" name="Table 9">
            <a:extLst>
              <a:ext uri="{FF2B5EF4-FFF2-40B4-BE49-F238E27FC236}">
                <a16:creationId xmlns:a16="http://schemas.microsoft.com/office/drawing/2014/main" id="{CE208825-166C-4E84-A473-8BC4F036768B}"/>
              </a:ext>
            </a:extLst>
          </p:cNvPr>
          <p:cNvGraphicFramePr>
            <a:graphicFrameLocks noGrp="1"/>
          </p:cNvGraphicFramePr>
          <p:nvPr>
            <p:extLst>
              <p:ext uri="{D42A27DB-BD31-4B8C-83A1-F6EECF244321}">
                <p14:modId xmlns:p14="http://schemas.microsoft.com/office/powerpoint/2010/main" val="3294791253"/>
              </p:ext>
            </p:extLst>
          </p:nvPr>
        </p:nvGraphicFramePr>
        <p:xfrm>
          <a:off x="7953208" y="1941513"/>
          <a:ext cx="3657600" cy="91630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356865376"/>
                    </a:ext>
                  </a:extLst>
                </a:gridCol>
                <a:gridCol w="609600">
                  <a:extLst>
                    <a:ext uri="{9D8B030D-6E8A-4147-A177-3AD203B41FA5}">
                      <a16:colId xmlns:a16="http://schemas.microsoft.com/office/drawing/2014/main" val="3711313425"/>
                    </a:ext>
                  </a:extLst>
                </a:gridCol>
                <a:gridCol w="609600">
                  <a:extLst>
                    <a:ext uri="{9D8B030D-6E8A-4147-A177-3AD203B41FA5}">
                      <a16:colId xmlns:a16="http://schemas.microsoft.com/office/drawing/2014/main" val="3269608792"/>
                    </a:ext>
                  </a:extLst>
                </a:gridCol>
                <a:gridCol w="609600">
                  <a:extLst>
                    <a:ext uri="{9D8B030D-6E8A-4147-A177-3AD203B41FA5}">
                      <a16:colId xmlns:a16="http://schemas.microsoft.com/office/drawing/2014/main" val="577616473"/>
                    </a:ext>
                  </a:extLst>
                </a:gridCol>
                <a:gridCol w="609600">
                  <a:extLst>
                    <a:ext uri="{9D8B030D-6E8A-4147-A177-3AD203B41FA5}">
                      <a16:colId xmlns:a16="http://schemas.microsoft.com/office/drawing/2014/main" val="548803769"/>
                    </a:ext>
                  </a:extLst>
                </a:gridCol>
                <a:gridCol w="609600">
                  <a:extLst>
                    <a:ext uri="{9D8B030D-6E8A-4147-A177-3AD203B41FA5}">
                      <a16:colId xmlns:a16="http://schemas.microsoft.com/office/drawing/2014/main" val="2793151177"/>
                    </a:ext>
                  </a:extLst>
                </a:gridCol>
              </a:tblGrid>
              <a:tr h="190500">
                <a:tc gridSpan="6">
                  <a:txBody>
                    <a:bodyPr/>
                    <a:lstStyle/>
                    <a:p>
                      <a:pPr algn="l" fontAlgn="b"/>
                      <a:r>
                        <a:rPr lang="en-US" sz="1100" u="none" strike="noStrike">
                          <a:effectLst/>
                        </a:rPr>
                        <a:t>12) What would you say is the worst aspect of the current information system?</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969664643"/>
                  </a:ext>
                </a:extLst>
              </a:tr>
              <a:tr h="190500">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9202885"/>
                  </a:ext>
                </a:extLst>
              </a:tr>
              <a:tr h="190500">
                <a:tc gridSpan="3">
                  <a:txBody>
                    <a:bodyPr/>
                    <a:lstStyle/>
                    <a:p>
                      <a:pPr algn="l" fontAlgn="b"/>
                      <a:r>
                        <a:rPr lang="en-ZA" sz="1100" u="none" strike="noStrike">
                          <a:effectLst/>
                        </a:rPr>
                        <a:t>Most common answer:</a:t>
                      </a:r>
                      <a:endParaRPr lang="en-ZA"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7993662"/>
                  </a:ext>
                </a:extLst>
              </a:tr>
              <a:tr h="190500">
                <a:tc gridSpan="3">
                  <a:txBody>
                    <a:bodyPr/>
                    <a:lstStyle/>
                    <a:p>
                      <a:pPr algn="l" fontAlgn="b"/>
                      <a:r>
                        <a:rPr lang="en-US" sz="1100" u="none" strike="noStrike">
                          <a:effectLst/>
                        </a:rPr>
                        <a:t>How frustrating it is to use.</a:t>
                      </a:r>
                      <a:endParaRPr lang="en-US" sz="11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ZA"/>
                    </a:p>
                  </a:txBody>
                  <a:tcPr/>
                </a:tc>
                <a:tc hMerge="1">
                  <a:txBody>
                    <a:bodyPr/>
                    <a:lstStyle/>
                    <a:p>
                      <a:endParaRPr lang="en-ZA"/>
                    </a:p>
                  </a:txBody>
                  <a:tcPr/>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ZA"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9800053"/>
                  </a:ext>
                </a:extLst>
              </a:tr>
            </a:tbl>
          </a:graphicData>
        </a:graphic>
      </p:graphicFrame>
    </p:spTree>
    <p:extLst>
      <p:ext uri="{BB962C8B-B14F-4D97-AF65-F5344CB8AC3E}">
        <p14:creationId xmlns:p14="http://schemas.microsoft.com/office/powerpoint/2010/main" val="2832939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FD40-1657-4DEB-8FEB-C5B2424272E3}"/>
              </a:ext>
            </a:extLst>
          </p:cNvPr>
          <p:cNvSpPr>
            <a:spLocks noGrp="1"/>
          </p:cNvSpPr>
          <p:nvPr>
            <p:ph type="title"/>
          </p:nvPr>
        </p:nvSpPr>
        <p:spPr/>
        <p:txBody>
          <a:bodyPr/>
          <a:lstStyle/>
          <a:p>
            <a:r>
              <a:rPr lang="en-US" sz="2800" dirty="0"/>
              <a:t>Summary, future and further planning</a:t>
            </a:r>
            <a:endParaRPr lang="en-ZA" dirty="0"/>
          </a:p>
        </p:txBody>
      </p:sp>
      <p:sp>
        <p:nvSpPr>
          <p:cNvPr id="3" name="Content Placeholder 2">
            <a:extLst>
              <a:ext uri="{FF2B5EF4-FFF2-40B4-BE49-F238E27FC236}">
                <a16:creationId xmlns:a16="http://schemas.microsoft.com/office/drawing/2014/main" id="{2E08A941-97A5-4788-A073-DD0774E6276D}"/>
              </a:ext>
            </a:extLst>
          </p:cNvPr>
          <p:cNvSpPr>
            <a:spLocks noGrp="1"/>
          </p:cNvSpPr>
          <p:nvPr>
            <p:ph idx="1"/>
          </p:nvPr>
        </p:nvSpPr>
        <p:spPr/>
        <p:txBody>
          <a:bodyPr/>
          <a:lstStyle/>
          <a:p>
            <a:pPr marL="0" indent="0">
              <a:buNone/>
            </a:pPr>
            <a:r>
              <a:rPr lang="en-US" dirty="0"/>
              <a:t>The requirements for the laboratory was covered in this document, leading to the conclusion of the Requirements Analysis Phase for the project.  The first three phases of the project have now been completed, namely the Scope Definition, Problem Analysis and the Requirements Analysis.  Upon the acceptance of this Requirements document, work will begin on the Logical Design phase of the project, which is to be completed by 22 May 2022.</a:t>
            </a:r>
            <a:endParaRPr lang="en-ZA" dirty="0"/>
          </a:p>
        </p:txBody>
      </p:sp>
    </p:spTree>
    <p:extLst>
      <p:ext uri="{BB962C8B-B14F-4D97-AF65-F5344CB8AC3E}">
        <p14:creationId xmlns:p14="http://schemas.microsoft.com/office/powerpoint/2010/main" val="1781841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8921-1E04-4486-8B57-6BF623BA1841}"/>
              </a:ext>
            </a:extLst>
          </p:cNvPr>
          <p:cNvSpPr>
            <a:spLocks noGrp="1"/>
          </p:cNvSpPr>
          <p:nvPr>
            <p:ph type="title"/>
          </p:nvPr>
        </p:nvSpPr>
        <p:spPr/>
        <p:txBody>
          <a:bodyPr/>
          <a:lstStyle/>
          <a:p>
            <a:r>
              <a:rPr lang="en-US" sz="2800" dirty="0"/>
              <a:t>Summary, future and further planning (Pert chart)</a:t>
            </a:r>
            <a:endParaRPr lang="en-ZA" dirty="0"/>
          </a:p>
        </p:txBody>
      </p:sp>
      <p:pic>
        <p:nvPicPr>
          <p:cNvPr id="5" name="Content Placeholder 4">
            <a:extLst>
              <a:ext uri="{FF2B5EF4-FFF2-40B4-BE49-F238E27FC236}">
                <a16:creationId xmlns:a16="http://schemas.microsoft.com/office/drawing/2014/main" id="{34DE25BD-5671-47FF-AFCF-717E389AE2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025" y="3335158"/>
            <a:ext cx="11029950" cy="1370372"/>
          </a:xfrm>
        </p:spPr>
      </p:pic>
    </p:spTree>
    <p:extLst>
      <p:ext uri="{BB962C8B-B14F-4D97-AF65-F5344CB8AC3E}">
        <p14:creationId xmlns:p14="http://schemas.microsoft.com/office/powerpoint/2010/main" val="3115972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104C-53CA-4035-A711-E336DE93A05F}"/>
              </a:ext>
            </a:extLst>
          </p:cNvPr>
          <p:cNvSpPr>
            <a:spLocks noGrp="1"/>
          </p:cNvSpPr>
          <p:nvPr>
            <p:ph type="title"/>
          </p:nvPr>
        </p:nvSpPr>
        <p:spPr/>
        <p:txBody>
          <a:bodyPr/>
          <a:lstStyle/>
          <a:p>
            <a:r>
              <a:rPr lang="en-US" sz="2800" dirty="0"/>
              <a:t>Summary, future and further planning (Pert chart Glossary)</a:t>
            </a:r>
            <a:endParaRPr lang="en-ZA" dirty="0"/>
          </a:p>
        </p:txBody>
      </p:sp>
      <p:graphicFrame>
        <p:nvGraphicFramePr>
          <p:cNvPr id="5" name="Content Placeholder 4">
            <a:extLst>
              <a:ext uri="{FF2B5EF4-FFF2-40B4-BE49-F238E27FC236}">
                <a16:creationId xmlns:a16="http://schemas.microsoft.com/office/drawing/2014/main" id="{A0DE6EDB-4D98-4F70-9F27-8C86B1FCF806}"/>
              </a:ext>
            </a:extLst>
          </p:cNvPr>
          <p:cNvGraphicFramePr>
            <a:graphicFrameLocks noGrp="1"/>
          </p:cNvGraphicFramePr>
          <p:nvPr>
            <p:ph idx="1"/>
            <p:extLst>
              <p:ext uri="{D42A27DB-BD31-4B8C-83A1-F6EECF244321}">
                <p14:modId xmlns:p14="http://schemas.microsoft.com/office/powerpoint/2010/main" val="182439753"/>
              </p:ext>
            </p:extLst>
          </p:nvPr>
        </p:nvGraphicFramePr>
        <p:xfrm>
          <a:off x="4312396" y="1857371"/>
          <a:ext cx="3567208" cy="4857765"/>
        </p:xfrm>
        <a:graphic>
          <a:graphicData uri="http://schemas.openxmlformats.org/drawingml/2006/table">
            <a:tbl>
              <a:tblPr firstRow="1" firstCol="1" bandRow="1">
                <a:tableStyleId>{5C22544A-7EE6-4342-B048-85BDC9FD1C3A}</a:tableStyleId>
              </a:tblPr>
              <a:tblGrid>
                <a:gridCol w="424248">
                  <a:extLst>
                    <a:ext uri="{9D8B030D-6E8A-4147-A177-3AD203B41FA5}">
                      <a16:colId xmlns:a16="http://schemas.microsoft.com/office/drawing/2014/main" val="3567898829"/>
                    </a:ext>
                  </a:extLst>
                </a:gridCol>
                <a:gridCol w="3142960">
                  <a:extLst>
                    <a:ext uri="{9D8B030D-6E8A-4147-A177-3AD203B41FA5}">
                      <a16:colId xmlns:a16="http://schemas.microsoft.com/office/drawing/2014/main" val="3775236294"/>
                    </a:ext>
                  </a:extLst>
                </a:gridCol>
              </a:tblGrid>
              <a:tr h="147205">
                <a:tc>
                  <a:txBody>
                    <a:bodyPr/>
                    <a:lstStyle/>
                    <a:p>
                      <a:pPr algn="ctr">
                        <a:lnSpc>
                          <a:spcPct val="107000"/>
                        </a:lnSpc>
                        <a:spcAft>
                          <a:spcPts val="800"/>
                        </a:spcAft>
                      </a:pPr>
                      <a:r>
                        <a:rPr lang="en-ZA" sz="700">
                          <a:effectLst/>
                        </a:rPr>
                        <a:t>Symbol</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gn="ctr">
                        <a:lnSpc>
                          <a:spcPct val="107000"/>
                        </a:lnSpc>
                        <a:spcAft>
                          <a:spcPts val="800"/>
                        </a:spcAft>
                      </a:pPr>
                      <a:r>
                        <a:rPr lang="en-ZA" sz="700">
                          <a:effectLst/>
                        </a:rPr>
                        <a:t>Task</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810368154"/>
                  </a:ext>
                </a:extLst>
              </a:tr>
              <a:tr h="147205">
                <a:tc>
                  <a:txBody>
                    <a:bodyPr/>
                    <a:lstStyle/>
                    <a:p>
                      <a:pPr algn="ctr">
                        <a:lnSpc>
                          <a:spcPct val="107000"/>
                        </a:lnSpc>
                        <a:spcAft>
                          <a:spcPts val="800"/>
                        </a:spcAft>
                      </a:pPr>
                      <a:r>
                        <a:rPr lang="en-ZA" sz="700">
                          <a:effectLst/>
                        </a:rPr>
                        <a:t>A</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Feasibility assessment to identify problems, opportunities and directives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447777523"/>
                  </a:ext>
                </a:extLst>
              </a:tr>
              <a:tr h="147205">
                <a:tc>
                  <a:txBody>
                    <a:bodyPr/>
                    <a:lstStyle/>
                    <a:p>
                      <a:pPr algn="ctr">
                        <a:lnSpc>
                          <a:spcPct val="107000"/>
                        </a:lnSpc>
                        <a:spcAft>
                          <a:spcPts val="800"/>
                        </a:spcAft>
                      </a:pPr>
                      <a:r>
                        <a:rPr lang="en-ZA" sz="700">
                          <a:effectLst/>
                        </a:rPr>
                        <a:t>B</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Negotiate scope</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666982753"/>
                  </a:ext>
                </a:extLst>
              </a:tr>
              <a:tr h="147205">
                <a:tc>
                  <a:txBody>
                    <a:bodyPr/>
                    <a:lstStyle/>
                    <a:p>
                      <a:pPr algn="ctr">
                        <a:lnSpc>
                          <a:spcPct val="107000"/>
                        </a:lnSpc>
                        <a:spcAft>
                          <a:spcPts val="800"/>
                        </a:spcAft>
                      </a:pPr>
                      <a:r>
                        <a:rPr lang="en-ZA" sz="700">
                          <a:effectLst/>
                        </a:rPr>
                        <a:t>C</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Determine the constraints of the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148549269"/>
                  </a:ext>
                </a:extLst>
              </a:tr>
              <a:tr h="147205">
                <a:tc>
                  <a:txBody>
                    <a:bodyPr/>
                    <a:lstStyle/>
                    <a:p>
                      <a:pPr algn="ctr">
                        <a:lnSpc>
                          <a:spcPct val="107000"/>
                        </a:lnSpc>
                        <a:spcAft>
                          <a:spcPts val="800"/>
                        </a:spcAft>
                      </a:pPr>
                      <a:r>
                        <a:rPr lang="en-ZA" sz="700">
                          <a:effectLst/>
                        </a:rPr>
                        <a:t>D</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Create the project plan</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985093164"/>
                  </a:ext>
                </a:extLst>
              </a:tr>
              <a:tr h="147205">
                <a:tc>
                  <a:txBody>
                    <a:bodyPr/>
                    <a:lstStyle/>
                    <a:p>
                      <a:pPr algn="ctr">
                        <a:lnSpc>
                          <a:spcPct val="107000"/>
                        </a:lnSpc>
                        <a:spcAft>
                          <a:spcPts val="800"/>
                        </a:spcAft>
                      </a:pPr>
                      <a:r>
                        <a:rPr lang="en-ZA" sz="700">
                          <a:effectLst/>
                        </a:rPr>
                        <a:t>E</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Analyse the existing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766694948"/>
                  </a:ext>
                </a:extLst>
              </a:tr>
              <a:tr h="147205">
                <a:tc>
                  <a:txBody>
                    <a:bodyPr/>
                    <a:lstStyle/>
                    <a:p>
                      <a:pPr algn="ctr">
                        <a:lnSpc>
                          <a:spcPct val="107000"/>
                        </a:lnSpc>
                        <a:spcAft>
                          <a:spcPts val="800"/>
                        </a:spcAft>
                      </a:pPr>
                      <a:r>
                        <a:rPr lang="en-ZA" sz="700">
                          <a:effectLst/>
                        </a:rPr>
                        <a:t>F</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Establish objectives for the improvement of the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4117352245"/>
                  </a:ext>
                </a:extLst>
              </a:tr>
              <a:tr h="147205">
                <a:tc>
                  <a:txBody>
                    <a:bodyPr/>
                    <a:lstStyle/>
                    <a:p>
                      <a:pPr algn="ctr">
                        <a:lnSpc>
                          <a:spcPct val="107000"/>
                        </a:lnSpc>
                        <a:spcAft>
                          <a:spcPts val="800"/>
                        </a:spcAft>
                      </a:pPr>
                      <a:r>
                        <a:rPr lang="en-ZA" sz="700">
                          <a:effectLst/>
                        </a:rPr>
                        <a:t>G</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Update the project plan</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048639354"/>
                  </a:ext>
                </a:extLst>
              </a:tr>
              <a:tr h="147205">
                <a:tc>
                  <a:txBody>
                    <a:bodyPr/>
                    <a:lstStyle/>
                    <a:p>
                      <a:pPr algn="ctr">
                        <a:lnSpc>
                          <a:spcPct val="107000"/>
                        </a:lnSpc>
                        <a:spcAft>
                          <a:spcPts val="800"/>
                        </a:spcAft>
                      </a:pPr>
                      <a:r>
                        <a:rPr lang="en-ZA" sz="700">
                          <a:effectLst/>
                        </a:rPr>
                        <a:t>H</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Create project proposal presentation</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868740760"/>
                  </a:ext>
                </a:extLst>
              </a:tr>
              <a:tr h="147205">
                <a:tc>
                  <a:txBody>
                    <a:bodyPr/>
                    <a:lstStyle/>
                    <a:p>
                      <a:pPr algn="ctr">
                        <a:lnSpc>
                          <a:spcPct val="107000"/>
                        </a:lnSpc>
                        <a:spcAft>
                          <a:spcPts val="800"/>
                        </a:spcAft>
                      </a:pPr>
                      <a:r>
                        <a:rPr lang="en-ZA" sz="700">
                          <a:effectLst/>
                        </a:rPr>
                        <a:t>I</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Present project proposal</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349657940"/>
                  </a:ext>
                </a:extLst>
              </a:tr>
              <a:tr h="147205">
                <a:tc>
                  <a:txBody>
                    <a:bodyPr/>
                    <a:lstStyle/>
                    <a:p>
                      <a:pPr algn="ctr">
                        <a:lnSpc>
                          <a:spcPct val="107000"/>
                        </a:lnSpc>
                        <a:spcAft>
                          <a:spcPts val="800"/>
                        </a:spcAft>
                      </a:pPr>
                      <a:r>
                        <a:rPr lang="en-ZA" sz="700">
                          <a:effectLst/>
                        </a:rPr>
                        <a:t>J</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Identify the LIMS requirements by means of interviews/questionnaires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490455793"/>
                  </a:ext>
                </a:extLst>
              </a:tr>
              <a:tr h="147205">
                <a:tc>
                  <a:txBody>
                    <a:bodyPr/>
                    <a:lstStyle/>
                    <a:p>
                      <a:pPr algn="ctr">
                        <a:lnSpc>
                          <a:spcPct val="107000"/>
                        </a:lnSpc>
                        <a:spcAft>
                          <a:spcPts val="800"/>
                        </a:spcAft>
                      </a:pPr>
                      <a:r>
                        <a:rPr lang="en-ZA" sz="700">
                          <a:effectLst/>
                        </a:rPr>
                        <a:t>K</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Analyse the system requirements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638088735"/>
                  </a:ext>
                </a:extLst>
              </a:tr>
              <a:tr h="147205">
                <a:tc>
                  <a:txBody>
                    <a:bodyPr/>
                    <a:lstStyle/>
                    <a:p>
                      <a:pPr algn="ctr">
                        <a:lnSpc>
                          <a:spcPct val="107000"/>
                        </a:lnSpc>
                        <a:spcAft>
                          <a:spcPts val="800"/>
                        </a:spcAft>
                      </a:pPr>
                      <a:r>
                        <a:rPr lang="en-ZA" sz="700">
                          <a:effectLst/>
                        </a:rPr>
                        <a:t>L</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Prioritize business requirements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4109064378"/>
                  </a:ext>
                </a:extLst>
              </a:tr>
              <a:tr h="147205">
                <a:tc>
                  <a:txBody>
                    <a:bodyPr/>
                    <a:lstStyle/>
                    <a:p>
                      <a:pPr algn="ctr">
                        <a:lnSpc>
                          <a:spcPct val="107000"/>
                        </a:lnSpc>
                        <a:spcAft>
                          <a:spcPts val="800"/>
                        </a:spcAft>
                      </a:pPr>
                      <a:r>
                        <a:rPr lang="en-ZA" sz="700">
                          <a:effectLst/>
                        </a:rPr>
                        <a:t>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Update the project plan</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801129377"/>
                  </a:ext>
                </a:extLst>
              </a:tr>
              <a:tr h="147205">
                <a:tc>
                  <a:txBody>
                    <a:bodyPr/>
                    <a:lstStyle/>
                    <a:p>
                      <a:pPr algn="ctr">
                        <a:lnSpc>
                          <a:spcPct val="107000"/>
                        </a:lnSpc>
                        <a:spcAft>
                          <a:spcPts val="800"/>
                        </a:spcAft>
                      </a:pPr>
                      <a:r>
                        <a:rPr lang="en-ZA" sz="700">
                          <a:effectLst/>
                        </a:rPr>
                        <a:t>N</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Submit requirements analysis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455227731"/>
                  </a:ext>
                </a:extLst>
              </a:tr>
              <a:tr h="147205">
                <a:tc>
                  <a:txBody>
                    <a:bodyPr/>
                    <a:lstStyle/>
                    <a:p>
                      <a:pPr algn="ctr">
                        <a:lnSpc>
                          <a:spcPct val="107000"/>
                        </a:lnSpc>
                        <a:spcAft>
                          <a:spcPts val="800"/>
                        </a:spcAft>
                      </a:pPr>
                      <a:r>
                        <a:rPr lang="en-ZA" sz="700">
                          <a:effectLst/>
                        </a:rPr>
                        <a:t>O</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Translate data and information requirements into logical data models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646549726"/>
                  </a:ext>
                </a:extLst>
              </a:tr>
              <a:tr h="147205">
                <a:tc>
                  <a:txBody>
                    <a:bodyPr/>
                    <a:lstStyle/>
                    <a:p>
                      <a:pPr algn="ctr">
                        <a:lnSpc>
                          <a:spcPct val="107000"/>
                        </a:lnSpc>
                        <a:spcAft>
                          <a:spcPts val="800"/>
                        </a:spcAft>
                      </a:pPr>
                      <a:r>
                        <a:rPr lang="en-ZA" sz="700">
                          <a:effectLst/>
                        </a:rPr>
                        <a:t>P</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Translate business process requirements into logical process models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4090788749"/>
                  </a:ext>
                </a:extLst>
              </a:tr>
              <a:tr h="147205">
                <a:tc>
                  <a:txBody>
                    <a:bodyPr/>
                    <a:lstStyle/>
                    <a:p>
                      <a:pPr algn="ctr">
                        <a:lnSpc>
                          <a:spcPct val="107000"/>
                        </a:lnSpc>
                        <a:spcAft>
                          <a:spcPts val="800"/>
                        </a:spcAft>
                      </a:pPr>
                      <a:r>
                        <a:rPr lang="en-ZA" sz="700">
                          <a:effectLst/>
                        </a:rPr>
                        <a:t>Q</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Translate business and system interface requirements into logical interface models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244533916"/>
                  </a:ext>
                </a:extLst>
              </a:tr>
              <a:tr h="147205">
                <a:tc>
                  <a:txBody>
                    <a:bodyPr/>
                    <a:lstStyle/>
                    <a:p>
                      <a:pPr algn="ctr">
                        <a:lnSpc>
                          <a:spcPct val="107000"/>
                        </a:lnSpc>
                        <a:spcAft>
                          <a:spcPts val="800"/>
                        </a:spcAft>
                      </a:pPr>
                      <a:r>
                        <a:rPr lang="en-ZA" sz="700">
                          <a:effectLst/>
                        </a:rPr>
                        <a:t>R</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Identify candidate solutions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907804907"/>
                  </a:ext>
                </a:extLst>
              </a:tr>
              <a:tr h="147205">
                <a:tc>
                  <a:txBody>
                    <a:bodyPr/>
                    <a:lstStyle/>
                    <a:p>
                      <a:pPr algn="ctr">
                        <a:lnSpc>
                          <a:spcPct val="107000"/>
                        </a:lnSpc>
                        <a:spcAft>
                          <a:spcPts val="800"/>
                        </a:spcAft>
                      </a:pPr>
                      <a:r>
                        <a:rPr lang="en-ZA" sz="700">
                          <a:effectLst/>
                        </a:rPr>
                        <a:t>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Analyse candidate solutions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610378652"/>
                  </a:ext>
                </a:extLst>
              </a:tr>
              <a:tr h="147205">
                <a:tc>
                  <a:txBody>
                    <a:bodyPr/>
                    <a:lstStyle/>
                    <a:p>
                      <a:pPr algn="ctr">
                        <a:lnSpc>
                          <a:spcPct val="107000"/>
                        </a:lnSpc>
                        <a:spcAft>
                          <a:spcPts val="800"/>
                        </a:spcAft>
                      </a:pPr>
                      <a:r>
                        <a:rPr lang="en-ZA" sz="700">
                          <a:effectLst/>
                        </a:rPr>
                        <a:t>T</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Recommend a candidate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969045459"/>
                  </a:ext>
                </a:extLst>
              </a:tr>
              <a:tr h="147205">
                <a:tc>
                  <a:txBody>
                    <a:bodyPr/>
                    <a:lstStyle/>
                    <a:p>
                      <a:pPr algn="ctr">
                        <a:lnSpc>
                          <a:spcPct val="107000"/>
                        </a:lnSpc>
                        <a:spcAft>
                          <a:spcPts val="800"/>
                        </a:spcAft>
                      </a:pPr>
                      <a:r>
                        <a:rPr lang="en-ZA" sz="700">
                          <a:effectLst/>
                        </a:rPr>
                        <a:t>U</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Submit decision analysis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422005457"/>
                  </a:ext>
                </a:extLst>
              </a:tr>
              <a:tr h="147205">
                <a:tc>
                  <a:txBody>
                    <a:bodyPr/>
                    <a:lstStyle/>
                    <a:p>
                      <a:pPr algn="ctr">
                        <a:lnSpc>
                          <a:spcPct val="107000"/>
                        </a:lnSpc>
                        <a:spcAft>
                          <a:spcPts val="800"/>
                        </a:spcAft>
                      </a:pPr>
                      <a:r>
                        <a:rPr lang="en-ZA" sz="700">
                          <a:effectLst/>
                        </a:rPr>
                        <a:t>V</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Determine the physical database design specifications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921618458"/>
                  </a:ext>
                </a:extLst>
              </a:tr>
              <a:tr h="147205">
                <a:tc>
                  <a:txBody>
                    <a:bodyPr/>
                    <a:lstStyle/>
                    <a:p>
                      <a:pPr algn="ctr">
                        <a:lnSpc>
                          <a:spcPct val="107000"/>
                        </a:lnSpc>
                        <a:spcAft>
                          <a:spcPts val="800"/>
                        </a:spcAft>
                      </a:pPr>
                      <a:r>
                        <a:rPr lang="en-ZA" sz="700">
                          <a:effectLst/>
                        </a:rPr>
                        <a:t>W</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Determine the software design specifications and physical business processes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034386020"/>
                  </a:ext>
                </a:extLst>
              </a:tr>
              <a:tr h="147205">
                <a:tc>
                  <a:txBody>
                    <a:bodyPr/>
                    <a:lstStyle/>
                    <a:p>
                      <a:pPr algn="ctr">
                        <a:lnSpc>
                          <a:spcPct val="107000"/>
                        </a:lnSpc>
                        <a:spcAft>
                          <a:spcPts val="800"/>
                        </a:spcAft>
                      </a:pPr>
                      <a:r>
                        <a:rPr lang="en-ZA" sz="700">
                          <a:effectLst/>
                        </a:rPr>
                        <a:t>X</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Determine the physical user and system interface specifications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406618135"/>
                  </a:ext>
                </a:extLst>
              </a:tr>
              <a:tr h="147205">
                <a:tc>
                  <a:txBody>
                    <a:bodyPr/>
                    <a:lstStyle/>
                    <a:p>
                      <a:pPr algn="ctr">
                        <a:lnSpc>
                          <a:spcPct val="107000"/>
                        </a:lnSpc>
                        <a:spcAft>
                          <a:spcPts val="800"/>
                        </a:spcAft>
                      </a:pPr>
                      <a:r>
                        <a:rPr lang="en-ZA" sz="700">
                          <a:effectLst/>
                        </a:rPr>
                        <a:t>Y</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Design the system as stated in the specifications</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017210801"/>
                  </a:ext>
                </a:extLst>
              </a:tr>
              <a:tr h="147205">
                <a:tc>
                  <a:txBody>
                    <a:bodyPr/>
                    <a:lstStyle/>
                    <a:p>
                      <a:pPr algn="ctr">
                        <a:lnSpc>
                          <a:spcPct val="107000"/>
                        </a:lnSpc>
                        <a:spcAft>
                          <a:spcPts val="800"/>
                        </a:spcAft>
                      </a:pPr>
                      <a:r>
                        <a:rPr lang="en-ZA" sz="700">
                          <a:effectLst/>
                        </a:rPr>
                        <a:t>Z</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Create the database for the new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385186760"/>
                  </a:ext>
                </a:extLst>
              </a:tr>
              <a:tr h="147205">
                <a:tc>
                  <a:txBody>
                    <a:bodyPr/>
                    <a:lstStyle/>
                    <a:p>
                      <a:pPr algn="ctr">
                        <a:lnSpc>
                          <a:spcPct val="107000"/>
                        </a:lnSpc>
                        <a:spcAft>
                          <a:spcPts val="800"/>
                        </a:spcAft>
                      </a:pPr>
                      <a:r>
                        <a:rPr lang="en-ZA" sz="700">
                          <a:effectLst/>
                        </a:rPr>
                        <a:t>AA</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Create the interfaces for the new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189353831"/>
                  </a:ext>
                </a:extLst>
              </a:tr>
              <a:tr h="147205">
                <a:tc>
                  <a:txBody>
                    <a:bodyPr/>
                    <a:lstStyle/>
                    <a:p>
                      <a:pPr algn="ctr">
                        <a:lnSpc>
                          <a:spcPct val="107000"/>
                        </a:lnSpc>
                        <a:spcAft>
                          <a:spcPts val="800"/>
                        </a:spcAft>
                      </a:pPr>
                      <a:r>
                        <a:rPr lang="en-ZA" sz="700">
                          <a:effectLst/>
                        </a:rPr>
                        <a:t>AB</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Debug the new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419817189"/>
                  </a:ext>
                </a:extLst>
              </a:tr>
              <a:tr h="147205">
                <a:tc>
                  <a:txBody>
                    <a:bodyPr/>
                    <a:lstStyle/>
                    <a:p>
                      <a:pPr algn="ctr">
                        <a:lnSpc>
                          <a:spcPct val="107000"/>
                        </a:lnSpc>
                        <a:spcAft>
                          <a:spcPts val="800"/>
                        </a:spcAft>
                      </a:pPr>
                      <a:r>
                        <a:rPr lang="en-ZA" sz="700">
                          <a:effectLst/>
                        </a:rPr>
                        <a:t>AC</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Test the new system to ensure that it is satisfactory</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2455387354"/>
                  </a:ext>
                </a:extLst>
              </a:tr>
              <a:tr h="147205">
                <a:tc>
                  <a:txBody>
                    <a:bodyPr/>
                    <a:lstStyle/>
                    <a:p>
                      <a:pPr algn="ctr">
                        <a:lnSpc>
                          <a:spcPct val="107000"/>
                        </a:lnSpc>
                        <a:spcAft>
                          <a:spcPts val="800"/>
                        </a:spcAft>
                      </a:pPr>
                      <a:r>
                        <a:rPr lang="en-ZA" sz="700">
                          <a:effectLst/>
                        </a:rPr>
                        <a:t>AD</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Deliver and install the new system</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992045021"/>
                  </a:ext>
                </a:extLst>
              </a:tr>
              <a:tr h="147205">
                <a:tc>
                  <a:txBody>
                    <a:bodyPr/>
                    <a:lstStyle/>
                    <a:p>
                      <a:pPr algn="ctr">
                        <a:lnSpc>
                          <a:spcPct val="107000"/>
                        </a:lnSpc>
                        <a:spcAft>
                          <a:spcPts val="800"/>
                        </a:spcAft>
                      </a:pPr>
                      <a:r>
                        <a:rPr lang="en-ZA" sz="700">
                          <a:effectLst/>
                        </a:rPr>
                        <a:t>AE</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a:effectLst/>
                        </a:rPr>
                        <a:t>Provide system manual</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1451585929"/>
                  </a:ext>
                </a:extLst>
              </a:tr>
              <a:tr h="147205">
                <a:tc>
                  <a:txBody>
                    <a:bodyPr/>
                    <a:lstStyle/>
                    <a:p>
                      <a:pPr algn="ctr">
                        <a:lnSpc>
                          <a:spcPct val="107000"/>
                        </a:lnSpc>
                        <a:spcAft>
                          <a:spcPts val="800"/>
                        </a:spcAft>
                      </a:pPr>
                      <a:r>
                        <a:rPr lang="en-ZA" sz="700">
                          <a:effectLst/>
                        </a:rPr>
                        <a:t>AF</a:t>
                      </a:r>
                      <a:endParaRPr lang="en-ZA" sz="70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tc>
                  <a:txBody>
                    <a:bodyPr/>
                    <a:lstStyle/>
                    <a:p>
                      <a:pPr>
                        <a:lnSpc>
                          <a:spcPct val="107000"/>
                        </a:lnSpc>
                        <a:spcAft>
                          <a:spcPts val="800"/>
                        </a:spcAft>
                      </a:pPr>
                      <a:r>
                        <a:rPr lang="en-ZA" sz="700" dirty="0">
                          <a:effectLst/>
                        </a:rPr>
                        <a:t>Train the system users</a:t>
                      </a:r>
                      <a:endParaRPr lang="en-ZA"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867" marR="44867" marT="0" marB="0"/>
                </a:tc>
                <a:extLst>
                  <a:ext uri="{0D108BD9-81ED-4DB2-BD59-A6C34878D82A}">
                    <a16:rowId xmlns:a16="http://schemas.microsoft.com/office/drawing/2014/main" val="3105020320"/>
                  </a:ext>
                </a:extLst>
              </a:tr>
            </a:tbl>
          </a:graphicData>
        </a:graphic>
      </p:graphicFrame>
    </p:spTree>
    <p:extLst>
      <p:ext uri="{BB962C8B-B14F-4D97-AF65-F5344CB8AC3E}">
        <p14:creationId xmlns:p14="http://schemas.microsoft.com/office/powerpoint/2010/main" val="215855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8297-AB7C-428E-B719-E8C7B6C0315F}"/>
              </a:ext>
            </a:extLst>
          </p:cNvPr>
          <p:cNvSpPr>
            <a:spLocks noGrp="1"/>
          </p:cNvSpPr>
          <p:nvPr>
            <p:ph type="title"/>
          </p:nvPr>
        </p:nvSpPr>
        <p:spPr/>
        <p:txBody>
          <a:bodyPr/>
          <a:lstStyle/>
          <a:p>
            <a:r>
              <a:rPr lang="en-US" dirty="0"/>
              <a:t>1. Project plan (continued)</a:t>
            </a:r>
            <a:endParaRPr lang="en-ZA" dirty="0"/>
          </a:p>
        </p:txBody>
      </p:sp>
      <p:pic>
        <p:nvPicPr>
          <p:cNvPr id="5" name="Content Placeholder 4">
            <a:extLst>
              <a:ext uri="{FF2B5EF4-FFF2-40B4-BE49-F238E27FC236}">
                <a16:creationId xmlns:a16="http://schemas.microsoft.com/office/drawing/2014/main" id="{B849182D-9A34-4192-A5EC-C90A31D3D70F}"/>
              </a:ext>
            </a:extLst>
          </p:cNvPr>
          <p:cNvPicPr>
            <a:picLocks noGrp="1" noChangeAspect="1"/>
          </p:cNvPicPr>
          <p:nvPr>
            <p:ph idx="1"/>
          </p:nvPr>
        </p:nvPicPr>
        <p:blipFill>
          <a:blip r:embed="rId2"/>
          <a:stretch>
            <a:fillRect/>
          </a:stretch>
        </p:blipFill>
        <p:spPr>
          <a:xfrm>
            <a:off x="1469087" y="2181225"/>
            <a:ext cx="9253825" cy="3678238"/>
          </a:xfrm>
        </p:spPr>
      </p:pic>
    </p:spTree>
    <p:extLst>
      <p:ext uri="{BB962C8B-B14F-4D97-AF65-F5344CB8AC3E}">
        <p14:creationId xmlns:p14="http://schemas.microsoft.com/office/powerpoint/2010/main" val="421189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3ABC-8773-4053-8346-EBA838EDE103}"/>
              </a:ext>
            </a:extLst>
          </p:cNvPr>
          <p:cNvSpPr>
            <a:spLocks noGrp="1"/>
          </p:cNvSpPr>
          <p:nvPr>
            <p:ph type="title"/>
          </p:nvPr>
        </p:nvSpPr>
        <p:spPr/>
        <p:txBody>
          <a:bodyPr/>
          <a:lstStyle/>
          <a:p>
            <a:r>
              <a:rPr lang="en-US" sz="2800" dirty="0"/>
              <a:t>2. Definitions, acronyms and abbreviations</a:t>
            </a:r>
            <a:endParaRPr lang="en-ZA" dirty="0"/>
          </a:p>
        </p:txBody>
      </p:sp>
      <p:sp>
        <p:nvSpPr>
          <p:cNvPr id="3" name="Content Placeholder 2">
            <a:extLst>
              <a:ext uri="{FF2B5EF4-FFF2-40B4-BE49-F238E27FC236}">
                <a16:creationId xmlns:a16="http://schemas.microsoft.com/office/drawing/2014/main" id="{7EDCBD19-EF86-46B8-9B08-F92578516690}"/>
              </a:ext>
            </a:extLst>
          </p:cNvPr>
          <p:cNvSpPr>
            <a:spLocks noGrp="1"/>
          </p:cNvSpPr>
          <p:nvPr>
            <p:ph idx="1"/>
          </p:nvPr>
        </p:nvSpPr>
        <p:spPr/>
        <p:txBody>
          <a:bodyPr>
            <a:normAutofit fontScale="92500" lnSpcReduction="20000"/>
          </a:bodyPr>
          <a:lstStyle/>
          <a:p>
            <a:pPr marL="0" indent="0">
              <a:buNone/>
            </a:pPr>
            <a:r>
              <a:rPr lang="en-US" b="1" u="sng" dirty="0"/>
              <a:t>Abbreviations</a:t>
            </a:r>
          </a:p>
          <a:p>
            <a:r>
              <a:rPr lang="en-ZA" b="1" dirty="0"/>
              <a:t>LIMS: </a:t>
            </a:r>
            <a:r>
              <a:rPr lang="en-ZA" dirty="0"/>
              <a:t>Laboratory Integrated Management System</a:t>
            </a:r>
          </a:p>
          <a:p>
            <a:r>
              <a:rPr lang="en-ZA" b="1" dirty="0"/>
              <a:t>PERT Chart: </a:t>
            </a:r>
            <a:r>
              <a:rPr lang="en-ZA" dirty="0"/>
              <a:t>Program Evaluation Review Technique Chart</a:t>
            </a:r>
          </a:p>
          <a:p>
            <a:r>
              <a:rPr lang="en-ZA" b="1" dirty="0"/>
              <a:t>COTS: </a:t>
            </a:r>
            <a:r>
              <a:rPr lang="en-ZA" dirty="0"/>
              <a:t>Commercial Off-The-Shelf</a:t>
            </a:r>
          </a:p>
          <a:p>
            <a:r>
              <a:rPr lang="en-ZA" b="1" dirty="0"/>
              <a:t>FAST: </a:t>
            </a:r>
            <a:r>
              <a:rPr lang="en-ZA" dirty="0"/>
              <a:t>Framework for the Application of Systems Thinking</a:t>
            </a:r>
            <a:endParaRPr lang="en-ZA" b="1" dirty="0"/>
          </a:p>
          <a:p>
            <a:pPr marL="0" indent="0">
              <a:buNone/>
            </a:pPr>
            <a:endParaRPr lang="en-ZA" b="1" dirty="0"/>
          </a:p>
          <a:p>
            <a:pPr marL="0" indent="0">
              <a:buNone/>
            </a:pPr>
            <a:r>
              <a:rPr lang="en-ZA" b="1" u="sng" dirty="0"/>
              <a:t>Definitions</a:t>
            </a:r>
          </a:p>
          <a:p>
            <a:r>
              <a:rPr lang="en-ZA" b="1" dirty="0"/>
              <a:t>GANTT Chart: </a:t>
            </a:r>
            <a:r>
              <a:rPr lang="en-ZA" dirty="0"/>
              <a:t>A bar chart that is used to depict project tasks against a schedule.  The tasks are placed on the vertical axis and the time is placed on the horizontal axis.</a:t>
            </a:r>
          </a:p>
          <a:p>
            <a:r>
              <a:rPr lang="en-ZA" b="1" dirty="0"/>
              <a:t>PERT Chart: </a:t>
            </a:r>
            <a:r>
              <a:rPr lang="en-ZA" dirty="0"/>
              <a:t>A graphical network model that depicts the interdependencies between project tasks, used to schedule and coordinate tasks within a project.</a:t>
            </a:r>
            <a:endParaRPr lang="en-ZA" b="1" dirty="0"/>
          </a:p>
        </p:txBody>
      </p:sp>
    </p:spTree>
    <p:extLst>
      <p:ext uri="{BB962C8B-B14F-4D97-AF65-F5344CB8AC3E}">
        <p14:creationId xmlns:p14="http://schemas.microsoft.com/office/powerpoint/2010/main" val="405961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6A44-4BF1-4D07-A1D9-37EDAE73421D}"/>
              </a:ext>
            </a:extLst>
          </p:cNvPr>
          <p:cNvSpPr>
            <a:spLocks noGrp="1"/>
          </p:cNvSpPr>
          <p:nvPr>
            <p:ph type="title"/>
          </p:nvPr>
        </p:nvSpPr>
        <p:spPr/>
        <p:txBody>
          <a:bodyPr/>
          <a:lstStyle/>
          <a:p>
            <a:r>
              <a:rPr lang="en-US" dirty="0"/>
              <a:t>3. Project Description and Scope</a:t>
            </a:r>
            <a:endParaRPr lang="en-ZA" dirty="0"/>
          </a:p>
        </p:txBody>
      </p:sp>
      <p:sp>
        <p:nvSpPr>
          <p:cNvPr id="3" name="Content Placeholder 2">
            <a:extLst>
              <a:ext uri="{FF2B5EF4-FFF2-40B4-BE49-F238E27FC236}">
                <a16:creationId xmlns:a16="http://schemas.microsoft.com/office/drawing/2014/main" id="{E2D5CA80-0B99-4644-B3AD-5B9BC9AA28BF}"/>
              </a:ext>
            </a:extLst>
          </p:cNvPr>
          <p:cNvSpPr>
            <a:spLocks noGrp="1"/>
          </p:cNvSpPr>
          <p:nvPr>
            <p:ph idx="1"/>
          </p:nvPr>
        </p:nvSpPr>
        <p:spPr/>
        <p:txBody>
          <a:bodyPr>
            <a:normAutofit fontScale="92500" lnSpcReduction="10000"/>
          </a:bodyPr>
          <a:lstStyle/>
          <a:p>
            <a:r>
              <a:rPr lang="en-US" dirty="0"/>
              <a:t>UIS Analytical Services is a SANAS accredited, ISO/IEC 17025 compliant testing laboratory in South Africa.  The laboratory performs analytical tests on a wide variety of sample types and matrices such as soils, minerals, ores (base, ferrous and Platinum Group Metals (PGMs)), metals and coal/ash.  Clients that make use of the laboratory’s analytical services consist of mines, metallurgical plants, power stations and mineral export services, from which it is typically geologists, process engineers and export coordinators that interact with the staff at the laboratory.  </a:t>
            </a:r>
          </a:p>
          <a:p>
            <a:r>
              <a:rPr lang="en-US" dirty="0"/>
              <a:t>Analytical samples are submitted to the laboratory by the clients.  The samples are logged as part of a work request by assigning the desired analysis and designating a responsible person for the analysis.  After the work request is completed, it is invoiced.  Once payment from clients have been received, the payment is allocated to the respective invoice.</a:t>
            </a:r>
          </a:p>
          <a:p>
            <a:r>
              <a:rPr lang="en-US" dirty="0"/>
              <a:t>The objective of this project is to provide UIS Analytical Services with an automated system (LIMS) to help with daily business processes and functions, as well as provide valuable information through extensive reporting to support business decisions.  The system will also have database backup functionality, provide/deny access by means of usernames and passwords, and provide elevated functionality to administrator users.  Before implementation of the new system, historic data on the current system need to be transferred to the new system.  The system will be developed and implemented using the FAST methodology.  The scope of the system will include the following functionality:</a:t>
            </a:r>
            <a:endParaRPr lang="en-ZA" dirty="0"/>
          </a:p>
        </p:txBody>
      </p:sp>
    </p:spTree>
    <p:extLst>
      <p:ext uri="{BB962C8B-B14F-4D97-AF65-F5344CB8AC3E}">
        <p14:creationId xmlns:p14="http://schemas.microsoft.com/office/powerpoint/2010/main" val="33680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9C88-B943-43E3-A786-8680A86C90F9}"/>
              </a:ext>
            </a:extLst>
          </p:cNvPr>
          <p:cNvSpPr>
            <a:spLocks noGrp="1"/>
          </p:cNvSpPr>
          <p:nvPr>
            <p:ph type="title"/>
          </p:nvPr>
        </p:nvSpPr>
        <p:spPr/>
        <p:txBody>
          <a:bodyPr/>
          <a:lstStyle/>
          <a:p>
            <a:r>
              <a:rPr lang="en-US" dirty="0"/>
              <a:t>3. Project Description and Scope (Continued)</a:t>
            </a:r>
            <a:endParaRPr lang="en-ZA" dirty="0"/>
          </a:p>
        </p:txBody>
      </p:sp>
      <p:sp>
        <p:nvSpPr>
          <p:cNvPr id="3" name="Content Placeholder 2">
            <a:extLst>
              <a:ext uri="{FF2B5EF4-FFF2-40B4-BE49-F238E27FC236}">
                <a16:creationId xmlns:a16="http://schemas.microsoft.com/office/drawing/2014/main" id="{DC8901D1-349E-4505-A150-919255FA6DC1}"/>
              </a:ext>
            </a:extLst>
          </p:cNvPr>
          <p:cNvSpPr>
            <a:spLocks noGrp="1"/>
          </p:cNvSpPr>
          <p:nvPr>
            <p:ph idx="1"/>
          </p:nvPr>
        </p:nvSpPr>
        <p:spPr/>
        <p:txBody>
          <a:bodyPr/>
          <a:lstStyle/>
          <a:p>
            <a:pPr marL="0" indent="0">
              <a:buNone/>
            </a:pPr>
            <a:r>
              <a:rPr lang="en-US" dirty="0"/>
              <a:t>The system must be able to perform the following functional requirements:</a:t>
            </a:r>
          </a:p>
          <a:p>
            <a:r>
              <a:rPr lang="en-US" dirty="0"/>
              <a:t>Maintenance of staff</a:t>
            </a:r>
          </a:p>
          <a:p>
            <a:r>
              <a:rPr lang="en-US" dirty="0"/>
              <a:t>Maintenance of clients</a:t>
            </a:r>
          </a:p>
          <a:p>
            <a:r>
              <a:rPr lang="en-US" dirty="0"/>
              <a:t>Maintenance of work requests</a:t>
            </a:r>
          </a:p>
          <a:p>
            <a:r>
              <a:rPr lang="en-US" dirty="0"/>
              <a:t>Generating of invoices</a:t>
            </a:r>
          </a:p>
          <a:p>
            <a:r>
              <a:rPr lang="en-US" dirty="0"/>
              <a:t>Receiving of payments</a:t>
            </a:r>
          </a:p>
          <a:p>
            <a:r>
              <a:rPr lang="en-US" dirty="0"/>
              <a:t>Backup of data</a:t>
            </a:r>
          </a:p>
          <a:p>
            <a:r>
              <a:rPr lang="en-US" dirty="0"/>
              <a:t>Extensive reporting, including financial statements, outstanding invoices, history of payments per period, and work in progress.</a:t>
            </a:r>
          </a:p>
        </p:txBody>
      </p:sp>
    </p:spTree>
    <p:extLst>
      <p:ext uri="{BB962C8B-B14F-4D97-AF65-F5344CB8AC3E}">
        <p14:creationId xmlns:p14="http://schemas.microsoft.com/office/powerpoint/2010/main" val="36430860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TM03457464[[fn=Dividend]]</Template>
  <TotalTime>1902</TotalTime>
  <Words>6365</Words>
  <Application>Microsoft Office PowerPoint</Application>
  <PresentationFormat>Widescreen</PresentationFormat>
  <Paragraphs>951</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Gill Sans MT</vt:lpstr>
      <vt:lpstr>Raleway</vt:lpstr>
      <vt:lpstr>Wingdings 2</vt:lpstr>
      <vt:lpstr>Dividend</vt:lpstr>
      <vt:lpstr>PowerPoint Presentation</vt:lpstr>
      <vt:lpstr>Group 11 members</vt:lpstr>
      <vt:lpstr>Table of contents</vt:lpstr>
      <vt:lpstr>1. Project plan</vt:lpstr>
      <vt:lpstr>1. Project plan (continued)</vt:lpstr>
      <vt:lpstr>1. Project plan (continued)</vt:lpstr>
      <vt:lpstr>2. Definitions, acronyms and abbreviations</vt:lpstr>
      <vt:lpstr>3. Project Description and Scope</vt:lpstr>
      <vt:lpstr>3. Project Description and Scope (Continued)</vt:lpstr>
      <vt:lpstr>3. Project Description and Scope (Continued)</vt:lpstr>
      <vt:lpstr>4. Graphical user interface requirements</vt:lpstr>
      <vt:lpstr>4. Functional data, processes and interface requirements</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4. Functional data, processes and interface requirements (continued)</vt:lpstr>
      <vt:lpstr>5. Non-functional requirements</vt:lpstr>
      <vt:lpstr>6. Candidate Systems Matrix</vt:lpstr>
      <vt:lpstr>6. Candidate Systems Matrix (Continued)</vt:lpstr>
      <vt:lpstr>6. Candidate Systems Matrix (Continued)</vt:lpstr>
      <vt:lpstr>6. Candidate Systems Matrix (Continued)</vt:lpstr>
      <vt:lpstr>6. Candidate Systems Matrix (Continued)</vt:lpstr>
      <vt:lpstr>6. Candidate Systems Matrix (Continued)</vt:lpstr>
      <vt:lpstr>7. Feasibility analysis matrix</vt:lpstr>
      <vt:lpstr>7. Feasibility analysis matrix (Continued)</vt:lpstr>
      <vt:lpstr>7. Feasibility analysis matrix (Continued)</vt:lpstr>
      <vt:lpstr>7. Feasibility analysis matrix (Continued)</vt:lpstr>
      <vt:lpstr>7. Feasibility analysis matrix (Continued)</vt:lpstr>
      <vt:lpstr>7. Feasibility analysis matrix (Continued)</vt:lpstr>
      <vt:lpstr>7. Feasibility analysis matrix (Continued)</vt:lpstr>
      <vt:lpstr>8. Use-case glossary</vt:lpstr>
      <vt:lpstr>8. Use-Case Model Diagram</vt:lpstr>
      <vt:lpstr>9. Examples of data, questionnaires and fact-finding techniques used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9. Examples of data, questionnaires and fact-finding techniques used (Continued)</vt:lpstr>
      <vt:lpstr>Summary, future and further planning</vt:lpstr>
      <vt:lpstr>Summary, future and further planning (Pert chart)</vt:lpstr>
      <vt:lpstr>Summary, future and further planning (Pert chart Glossary)</vt:lpstr>
    </vt:vector>
  </TitlesOfParts>
  <Company>North-West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Leon Ernest Mostert 20805330 CMPG 214</dc:title>
  <dc:creator>HoLLoW_OnE_86</dc:creator>
  <cp:lastModifiedBy>HoLLoW_OnE_86</cp:lastModifiedBy>
  <cp:revision>404</cp:revision>
  <dcterms:created xsi:type="dcterms:W3CDTF">2022-04-10T12:08:39Z</dcterms:created>
  <dcterms:modified xsi:type="dcterms:W3CDTF">2022-05-27T20:17:49Z</dcterms:modified>
</cp:coreProperties>
</file>